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embeddedFontLst>
    <p:embeddedFont>
      <p:font typeface="Inter" panose="020B0604020202020204" charset="0"/>
      <p:regular r:id="rId24"/>
      <p:bold r:id="rId25"/>
      <p:italic r:id="rId26"/>
      <p:boldItalic r:id="rId27"/>
    </p:embeddedFont>
    <p:embeddedFont>
      <p:font typeface="Inter Light" panose="020B0604020202020204" charset="0"/>
      <p:regular r:id="rId28"/>
      <p:bold r:id="rId29"/>
      <p:italic r:id="rId30"/>
      <p:boldItalic r:id="rId31"/>
    </p:embeddedFont>
    <p:embeddedFont>
      <p:font typeface="Inter SemiBold" panose="020B0604020202020204" charset="0"/>
      <p:regular r:id="rId32"/>
      <p:bold r:id="rId33"/>
      <p:italic r:id="rId34"/>
      <p:boldItalic r:id="rId35"/>
    </p:embeddedFont>
    <p:embeddedFont>
      <p:font typeface="Playfair Display" panose="020F0502020204030204" pitchFamily="2" charset="0"/>
      <p:regular r:id="rId36"/>
      <p:bold r:id="rId37"/>
      <p:italic r:id="rId38"/>
      <p:boldItalic r:id="rId39"/>
    </p:embeddedFont>
    <p:embeddedFont>
      <p:font typeface="Playfair Display SemiBold"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EEA538A-A8BF-4B4B-A284-BAEAF0EDE6B3}">
  <a:tblStyle styleId="{2EEA538A-A8BF-4B4B-A284-BAEAF0EDE6B3}"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1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9" name="Google Shape;189;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 name="Google Shape;215;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5" name="Google Shape;225;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4" name="Google Shape;294;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2" name="Google Shape;302;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9" name="Google Shape;329;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f5dae0d307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3f5dae0d30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3"/>
        <p:cNvGrpSpPr/>
        <p:nvPr/>
      </p:nvGrpSpPr>
      <p:grpSpPr>
        <a:xfrm>
          <a:off x="0" y="0"/>
          <a:ext cx="0" cy="0"/>
          <a:chOff x="0" y="0"/>
          <a:chExt cx="0" cy="0"/>
        </a:xfrm>
      </p:grpSpPr>
      <p:sp>
        <p:nvSpPr>
          <p:cNvPr id="84" name="Google Shape;84;p13"/>
          <p:cNvSpPr txBox="1"/>
          <p:nvPr/>
        </p:nvSpPr>
        <p:spPr>
          <a:xfrm>
            <a:off x="495300" y="2129879"/>
            <a:ext cx="11201400" cy="1485900"/>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4875" b="1" i="0" u="none" strike="noStrike" cap="none">
                <a:solidFill>
                  <a:srgbClr val="0F172A"/>
                </a:solidFill>
                <a:latin typeface="Playfair Display"/>
                <a:ea typeface="Playfair Display"/>
                <a:cs typeface="Playfair Display"/>
                <a:sym typeface="Playfair Display"/>
              </a:rPr>
              <a:t>Arquitectura y Valor del Ecosistema </a:t>
            </a:r>
            <a:r>
              <a:rPr lang="en-US" sz="4875" b="1" i="0" u="none" strike="noStrike" cap="none">
                <a:solidFill>
                  <a:srgbClr val="D97706"/>
                </a:solidFill>
                <a:latin typeface="Playfair Display"/>
                <a:ea typeface="Playfair Display"/>
                <a:cs typeface="Playfair Display"/>
                <a:sym typeface="Playfair Display"/>
              </a:rPr>
              <a:t>Logistika360°</a:t>
            </a:r>
            <a:endParaRPr/>
          </a:p>
        </p:txBody>
      </p:sp>
      <p:sp>
        <p:nvSpPr>
          <p:cNvPr id="85" name="Google Shape;85;p13"/>
          <p:cNvSpPr txBox="1"/>
          <p:nvPr/>
        </p:nvSpPr>
        <p:spPr>
          <a:xfrm>
            <a:off x="1809750" y="3806279"/>
            <a:ext cx="8572500" cy="731341"/>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475569"/>
                </a:solidFill>
                <a:latin typeface="Inter Light"/>
                <a:ea typeface="Inter Light"/>
                <a:cs typeface="Inter Light"/>
                <a:sym typeface="Inter Light"/>
              </a:rPr>
              <a:t>Visión estratégica y operativa para la gestión integral de la cadena de suministro: Planificación, Control y Ejecución.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9"/>
        <p:cNvGrpSpPr/>
        <p:nvPr/>
      </p:nvGrpSpPr>
      <p:grpSpPr>
        <a:xfrm>
          <a:off x="0" y="0"/>
          <a:ext cx="0" cy="0"/>
          <a:chOff x="0" y="0"/>
          <a:chExt cx="0" cy="0"/>
        </a:xfrm>
      </p:grpSpPr>
      <p:sp>
        <p:nvSpPr>
          <p:cNvPr id="90" name="Google Shape;90;p14"/>
          <p:cNvSpPr/>
          <p:nvPr/>
        </p:nvSpPr>
        <p:spPr>
          <a:xfrm>
            <a:off x="5715000" y="2496591"/>
            <a:ext cx="762000" cy="38100"/>
          </a:xfrm>
          <a:prstGeom prst="rect">
            <a:avLst/>
          </a:prstGeom>
          <a:solidFill>
            <a:srgbClr val="D977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91" name="Google Shape;91;p14"/>
          <p:cNvSpPr txBox="1"/>
          <p:nvPr/>
        </p:nvSpPr>
        <p:spPr>
          <a:xfrm>
            <a:off x="2995612" y="2820441"/>
            <a:ext cx="6200775" cy="7620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4500" b="1" i="0" u="none" strike="noStrike" cap="none">
                <a:solidFill>
                  <a:srgbClr val="0F172A"/>
                </a:solidFill>
                <a:latin typeface="Playfair Display"/>
                <a:ea typeface="Playfair Display"/>
                <a:cs typeface="Playfair Display"/>
                <a:sym typeface="Playfair Display"/>
              </a:rPr>
              <a:t>Alineación Estratégica</a:t>
            </a:r>
            <a:endParaRPr/>
          </a:p>
        </p:txBody>
      </p:sp>
      <p:sp>
        <p:nvSpPr>
          <p:cNvPr id="92" name="Google Shape;92;p14"/>
          <p:cNvSpPr txBox="1"/>
          <p:nvPr/>
        </p:nvSpPr>
        <p:spPr>
          <a:xfrm>
            <a:off x="2286000" y="3772941"/>
            <a:ext cx="7620000" cy="731341"/>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334155"/>
                </a:solidFill>
                <a:latin typeface="Inter"/>
                <a:ea typeface="Inter"/>
                <a:cs typeface="Inter"/>
                <a:sym typeface="Inter"/>
              </a:rPr>
              <a:t>Transformando la complejidad logística en ventaja competitiva a través de la integración de procesos y visibilidad en tiempo real.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6"/>
        <p:cNvGrpSpPr/>
        <p:nvPr/>
      </p:nvGrpSpPr>
      <p:grpSpPr>
        <a:xfrm>
          <a:off x="0" y="0"/>
          <a:ext cx="0" cy="0"/>
          <a:chOff x="0" y="0"/>
          <a:chExt cx="0" cy="0"/>
        </a:xfrm>
      </p:grpSpPr>
      <p:sp>
        <p:nvSpPr>
          <p:cNvPr id="97" name="Google Shape;97;p15"/>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El Paradigma Actual</a:t>
            </a:r>
            <a:endParaRPr/>
          </a:p>
        </p:txBody>
      </p:sp>
      <p:sp>
        <p:nvSpPr>
          <p:cNvPr id="98" name="Google Shape;98;p15"/>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99" name="Google Shape;99;p15"/>
          <p:cNvSpPr txBox="1"/>
          <p:nvPr/>
        </p:nvSpPr>
        <p:spPr>
          <a:xfrm>
            <a:off x="1943100" y="1733648"/>
            <a:ext cx="8305800" cy="3199500"/>
          </a:xfrm>
          <a:prstGeom prst="rect">
            <a:avLst/>
          </a:prstGeom>
          <a:noFill/>
          <a:ln>
            <a:noFill/>
          </a:ln>
        </p:spPr>
        <p:txBody>
          <a:bodyPr spcFirstLastPara="1" wrap="square" lIns="0" tIns="0" rIns="0" bIns="0" anchor="t" anchorCtr="0">
            <a:spAutoFit/>
          </a:bodyPr>
          <a:lstStyle/>
          <a:p>
            <a:pPr marL="0" marR="0" lvl="0" indent="0" algn="ctr" rtl="0">
              <a:lnSpc>
                <a:spcPct val="139968"/>
              </a:lnSpc>
              <a:spcBef>
                <a:spcPts val="0"/>
              </a:spcBef>
              <a:spcAft>
                <a:spcPts val="0"/>
              </a:spcAft>
              <a:buNone/>
            </a:pPr>
            <a:r>
              <a:rPr lang="en-US" sz="3150" b="0" i="0" u="none" strike="noStrike" cap="none">
                <a:solidFill>
                  <a:srgbClr val="0F172A"/>
                </a:solidFill>
                <a:latin typeface="Playfair Display"/>
                <a:ea typeface="Playfair Display"/>
                <a:cs typeface="Playfair Display"/>
                <a:sym typeface="Playfair Display"/>
              </a:rPr>
              <a:t>La eficiencia en la cadena de suministro ya no se trata de mover cajas de un punto </a:t>
            </a:r>
            <a:r>
              <a:rPr lang="en-US" sz="3150">
                <a:solidFill>
                  <a:srgbClr val="0F172A"/>
                </a:solidFill>
                <a:latin typeface="Playfair Display"/>
                <a:ea typeface="Playfair Display"/>
                <a:cs typeface="Playfair Display"/>
                <a:sym typeface="Playfair Display"/>
              </a:rPr>
              <a:t>A  uno B</a:t>
            </a:r>
            <a:r>
              <a:rPr lang="en-US" sz="3150" b="0" i="0" u="none" strike="noStrike" cap="none">
                <a:solidFill>
                  <a:srgbClr val="0F172A"/>
                </a:solidFill>
                <a:latin typeface="Playfair Display"/>
                <a:ea typeface="Playfair Display"/>
                <a:cs typeface="Playfair Display"/>
                <a:sym typeface="Playfair Display"/>
              </a:rPr>
              <a:t>, se trata de gestionar la información </a:t>
            </a:r>
            <a:r>
              <a:rPr lang="en-US" sz="3150">
                <a:solidFill>
                  <a:srgbClr val="0F172A"/>
                </a:solidFill>
                <a:latin typeface="Playfair Display"/>
                <a:ea typeface="Playfair Display"/>
                <a:cs typeface="Playfair Display"/>
                <a:sym typeface="Playfair Display"/>
              </a:rPr>
              <a:t>del inventario </a:t>
            </a:r>
            <a:r>
              <a:rPr lang="en-US" sz="3150" b="0" i="0" u="none" strike="noStrike" cap="none">
                <a:solidFill>
                  <a:srgbClr val="0F172A"/>
                </a:solidFill>
                <a:latin typeface="Playfair Display"/>
                <a:ea typeface="Playfair Display"/>
                <a:cs typeface="Playfair Display"/>
                <a:sym typeface="Playfair Display"/>
              </a:rPr>
              <a:t>con la misma precisión que gestionamos el </a:t>
            </a:r>
            <a:r>
              <a:rPr lang="en-US" sz="3150">
                <a:solidFill>
                  <a:srgbClr val="0F172A"/>
                </a:solidFill>
                <a:latin typeface="Playfair Display"/>
                <a:ea typeface="Playfair Display"/>
                <a:cs typeface="Playfair Display"/>
                <a:sym typeface="Playfair Display"/>
              </a:rPr>
              <a:t>estado de resultados</a:t>
            </a:r>
            <a:r>
              <a:rPr lang="en-US" sz="3150" b="0" i="0" u="none" strike="noStrike" cap="none">
                <a:solidFill>
                  <a:srgbClr val="0F172A"/>
                </a:solidFill>
                <a:latin typeface="Playfair Display"/>
                <a:ea typeface="Playfair Display"/>
                <a:cs typeface="Playfair Display"/>
                <a:sym typeface="Playfair Display"/>
              </a:rPr>
              <a:t>.</a:t>
            </a:r>
            <a:endParaRPr/>
          </a:p>
        </p:txBody>
      </p:sp>
      <p:sp>
        <p:nvSpPr>
          <p:cNvPr id="100" name="Google Shape;100;p15"/>
          <p:cNvSpPr txBox="1"/>
          <p:nvPr/>
        </p:nvSpPr>
        <p:spPr>
          <a:xfrm>
            <a:off x="5148262" y="5077717"/>
            <a:ext cx="189547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500" b="0" i="0" u="none" strike="noStrike" cap="none">
                <a:solidFill>
                  <a:srgbClr val="475569"/>
                </a:solidFill>
                <a:latin typeface="Inter SemiBold"/>
                <a:ea typeface="Inter SemiBold"/>
                <a:cs typeface="Inter SemiBold"/>
                <a:sym typeface="Inter SemiBold"/>
              </a:rPr>
              <a:t>Visión Logistika360°</a:t>
            </a:r>
            <a:endParaRPr/>
          </a:p>
        </p:txBody>
      </p:sp>
      <p:sp>
        <p:nvSpPr>
          <p:cNvPr id="101" name="Google Shape;101;p15"/>
          <p:cNvSpPr txBox="1"/>
          <p:nvPr/>
        </p:nvSpPr>
        <p:spPr>
          <a:xfrm>
            <a:off x="1371600" y="2837557"/>
            <a:ext cx="266700" cy="1019175"/>
          </a:xfrm>
          <a:prstGeom prst="rect">
            <a:avLst/>
          </a:prstGeom>
          <a:noFill/>
          <a:ln>
            <a:noFill/>
          </a:ln>
        </p:spPr>
        <p:txBody>
          <a:bodyPr spcFirstLastPara="1" wrap="square" lIns="0" tIns="0" rIns="0" bIns="0" anchor="t" anchorCtr="0">
            <a:spAutoFit/>
          </a:bodyPr>
          <a:lstStyle/>
          <a:p>
            <a:pPr marL="0" marR="0" lvl="0" indent="0" algn="l" rtl="0">
              <a:lnSpc>
                <a:spcPct val="0"/>
              </a:lnSpc>
              <a:spcBef>
                <a:spcPts val="0"/>
              </a:spcBef>
              <a:spcAft>
                <a:spcPts val="0"/>
              </a:spcAft>
              <a:buNone/>
            </a:pPr>
            <a:r>
              <a:rPr lang="en-US" sz="6000" b="0" i="0" u="none" strike="noStrike" cap="none">
                <a:solidFill>
                  <a:srgbClr val="D97706"/>
                </a:solidFill>
                <a:latin typeface="Playfair Display"/>
                <a:ea typeface="Playfair Display"/>
                <a:cs typeface="Playfair Display"/>
                <a:sym typeface="Playfair Display"/>
              </a:rPr>
              <a:t>"</a:t>
            </a:r>
            <a:endParaRPr/>
          </a:p>
        </p:txBody>
      </p:sp>
      <p:sp>
        <p:nvSpPr>
          <p:cNvPr id="102" name="Google Shape;102;p15"/>
          <p:cNvSpPr txBox="1"/>
          <p:nvPr/>
        </p:nvSpPr>
        <p:spPr>
          <a:xfrm>
            <a:off x="10553700" y="4696722"/>
            <a:ext cx="266700" cy="1019175"/>
          </a:xfrm>
          <a:prstGeom prst="rect">
            <a:avLst/>
          </a:prstGeom>
          <a:noFill/>
          <a:ln>
            <a:noFill/>
          </a:ln>
        </p:spPr>
        <p:txBody>
          <a:bodyPr spcFirstLastPara="1" wrap="square" lIns="0" tIns="0" rIns="0" bIns="0" anchor="t" anchorCtr="0">
            <a:spAutoFit/>
          </a:bodyPr>
          <a:lstStyle/>
          <a:p>
            <a:pPr marL="0" marR="0" lvl="0" indent="0" algn="l" rtl="0">
              <a:lnSpc>
                <a:spcPct val="0"/>
              </a:lnSpc>
              <a:spcBef>
                <a:spcPts val="0"/>
              </a:spcBef>
              <a:spcAft>
                <a:spcPts val="0"/>
              </a:spcAft>
              <a:buNone/>
            </a:pPr>
            <a:r>
              <a:rPr lang="en-US" sz="6000" b="0" i="0" u="none" strike="noStrike" cap="none">
                <a:solidFill>
                  <a:srgbClr val="D97706"/>
                </a:solidFill>
                <a:latin typeface="Playfair Display"/>
                <a:ea typeface="Playfair Display"/>
                <a:cs typeface="Playfair Display"/>
                <a:sym typeface="Playfair Display"/>
              </a:rPr>
              <a: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6"/>
        <p:cNvGrpSpPr/>
        <p:nvPr/>
      </p:nvGrpSpPr>
      <p:grpSpPr>
        <a:xfrm>
          <a:off x="0" y="0"/>
          <a:ext cx="0" cy="0"/>
          <a:chOff x="0" y="0"/>
          <a:chExt cx="0" cy="0"/>
        </a:xfrm>
      </p:grpSpPr>
      <p:pic>
        <p:nvPicPr>
          <p:cNvPr id="107" name="Google Shape;107;p16" descr="image.png"/>
          <p:cNvPicPr preferRelativeResize="0"/>
          <p:nvPr/>
        </p:nvPicPr>
        <p:blipFill rotWithShape="1">
          <a:blip r:embed="rId3">
            <a:alphaModFix/>
          </a:blip>
          <a:srcRect/>
          <a:stretch/>
        </p:blipFill>
        <p:spPr>
          <a:xfrm>
            <a:off x="762000" y="2209800"/>
            <a:ext cx="3365450" cy="3438376"/>
          </a:xfrm>
          <a:prstGeom prst="rect">
            <a:avLst/>
          </a:prstGeom>
          <a:noFill/>
          <a:ln>
            <a:noFill/>
          </a:ln>
        </p:spPr>
      </p:pic>
      <p:pic>
        <p:nvPicPr>
          <p:cNvPr id="108" name="Google Shape;108;p16" descr="image.png"/>
          <p:cNvPicPr preferRelativeResize="0"/>
          <p:nvPr/>
        </p:nvPicPr>
        <p:blipFill rotWithShape="1">
          <a:blip r:embed="rId4">
            <a:alphaModFix/>
          </a:blip>
          <a:srcRect/>
          <a:stretch/>
        </p:blipFill>
        <p:spPr>
          <a:xfrm>
            <a:off x="4413200" y="2209800"/>
            <a:ext cx="3365450" cy="3438376"/>
          </a:xfrm>
          <a:prstGeom prst="rect">
            <a:avLst/>
          </a:prstGeom>
          <a:noFill/>
          <a:ln>
            <a:noFill/>
          </a:ln>
        </p:spPr>
      </p:pic>
      <p:pic>
        <p:nvPicPr>
          <p:cNvPr id="109" name="Google Shape;109;p16" descr="image.png"/>
          <p:cNvPicPr preferRelativeResize="0"/>
          <p:nvPr/>
        </p:nvPicPr>
        <p:blipFill rotWithShape="1">
          <a:blip r:embed="rId5">
            <a:alphaModFix/>
          </a:blip>
          <a:srcRect/>
          <a:stretch/>
        </p:blipFill>
        <p:spPr>
          <a:xfrm>
            <a:off x="8064400" y="2209800"/>
            <a:ext cx="3365450" cy="3438376"/>
          </a:xfrm>
          <a:prstGeom prst="rect">
            <a:avLst/>
          </a:prstGeom>
          <a:noFill/>
          <a:ln>
            <a:noFill/>
          </a:ln>
        </p:spPr>
      </p:pic>
      <p:sp>
        <p:nvSpPr>
          <p:cNvPr id="110" name="Google Shape;110;p16"/>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Modelo Operativo en 3 Fases</a:t>
            </a:r>
            <a:endParaRPr/>
          </a:p>
        </p:txBody>
      </p:sp>
      <p:sp>
        <p:nvSpPr>
          <p:cNvPr id="111" name="Google Shape;111;p16"/>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12" name="Google Shape;112;p16"/>
          <p:cNvSpPr txBox="1"/>
          <p:nvPr/>
        </p:nvSpPr>
        <p:spPr>
          <a:xfrm>
            <a:off x="1057275" y="3305175"/>
            <a:ext cx="2480310"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1. Inbound Logistics</a:t>
            </a:r>
            <a:endParaRPr/>
          </a:p>
        </p:txBody>
      </p:sp>
      <p:sp>
        <p:nvSpPr>
          <p:cNvPr id="113" name="Google Shape;113;p16"/>
          <p:cNvSpPr txBox="1"/>
          <p:nvPr/>
        </p:nvSpPr>
        <p:spPr>
          <a:xfrm>
            <a:off x="1057275" y="3743325"/>
            <a:ext cx="2774900"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Abastecimiento inteligente. Garantiza que el capital de trabajo se invierta en el inventario correcto, en el momento preciso, evitando quiebres y excesos.</a:t>
            </a:r>
            <a:endParaRPr/>
          </a:p>
        </p:txBody>
      </p:sp>
      <p:sp>
        <p:nvSpPr>
          <p:cNvPr id="114" name="Google Shape;114;p16"/>
          <p:cNvSpPr txBox="1"/>
          <p:nvPr/>
        </p:nvSpPr>
        <p:spPr>
          <a:xfrm>
            <a:off x="4708475" y="3305175"/>
            <a:ext cx="2600325"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2. Warehouse Admin</a:t>
            </a:r>
            <a:endParaRPr/>
          </a:p>
        </p:txBody>
      </p:sp>
      <p:sp>
        <p:nvSpPr>
          <p:cNvPr id="115" name="Google Shape;115;p16"/>
          <p:cNvSpPr txBox="1"/>
          <p:nvPr/>
        </p:nvSpPr>
        <p:spPr>
          <a:xfrm>
            <a:off x="4708475" y="3743325"/>
            <a:ext cx="2774900"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Eficiencia intramuros. Maximiza la densidad de almacenamiento, la precisión del inventario y la productividad del personal operativo.</a:t>
            </a:r>
            <a:endParaRPr/>
          </a:p>
        </p:txBody>
      </p:sp>
      <p:sp>
        <p:nvSpPr>
          <p:cNvPr id="116" name="Google Shape;116;p16"/>
          <p:cNvSpPr txBox="1"/>
          <p:nvPr/>
        </p:nvSpPr>
        <p:spPr>
          <a:xfrm>
            <a:off x="8359675" y="3305175"/>
            <a:ext cx="2750343"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3. Outbound Logistics</a:t>
            </a:r>
            <a:endParaRPr/>
          </a:p>
        </p:txBody>
      </p:sp>
      <p:sp>
        <p:nvSpPr>
          <p:cNvPr id="117" name="Google Shape;117;p16"/>
          <p:cNvSpPr txBox="1"/>
          <p:nvPr/>
        </p:nvSpPr>
        <p:spPr>
          <a:xfrm>
            <a:off x="8359675" y="3743325"/>
            <a:ext cx="2774900"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Ejecución comercial. Orquesta los canales de venta y la última milla para asegurar el cumplimiento del nivel de servicio al cliente (SLA).</a:t>
            </a:r>
            <a:endParaRPr/>
          </a:p>
        </p:txBody>
      </p:sp>
      <p:pic>
        <p:nvPicPr>
          <p:cNvPr id="118" name="Google Shape;118;p16" descr="image.png"/>
          <p:cNvPicPr preferRelativeResize="0"/>
          <p:nvPr/>
        </p:nvPicPr>
        <p:blipFill rotWithShape="1">
          <a:blip r:embed="rId6">
            <a:alphaModFix/>
          </a:blip>
          <a:srcRect/>
          <a:stretch/>
        </p:blipFill>
        <p:spPr>
          <a:xfrm>
            <a:off x="1057275" y="2638425"/>
            <a:ext cx="381000" cy="381000"/>
          </a:xfrm>
          <a:prstGeom prst="rect">
            <a:avLst/>
          </a:prstGeom>
          <a:noFill/>
          <a:ln>
            <a:noFill/>
          </a:ln>
        </p:spPr>
      </p:pic>
      <p:pic>
        <p:nvPicPr>
          <p:cNvPr id="119" name="Google Shape;119;p16" descr="image.png"/>
          <p:cNvPicPr preferRelativeResize="0"/>
          <p:nvPr/>
        </p:nvPicPr>
        <p:blipFill rotWithShape="1">
          <a:blip r:embed="rId7">
            <a:alphaModFix/>
          </a:blip>
          <a:srcRect/>
          <a:stretch/>
        </p:blipFill>
        <p:spPr>
          <a:xfrm>
            <a:off x="4708475" y="2638425"/>
            <a:ext cx="428625" cy="381000"/>
          </a:xfrm>
          <a:prstGeom prst="rect">
            <a:avLst/>
          </a:prstGeom>
          <a:noFill/>
          <a:ln>
            <a:noFill/>
          </a:ln>
        </p:spPr>
      </p:pic>
      <p:pic>
        <p:nvPicPr>
          <p:cNvPr id="120" name="Google Shape;120;p16" descr="image.png"/>
          <p:cNvPicPr preferRelativeResize="0"/>
          <p:nvPr/>
        </p:nvPicPr>
        <p:blipFill rotWithShape="1">
          <a:blip r:embed="rId8">
            <a:alphaModFix/>
          </a:blip>
          <a:srcRect/>
          <a:stretch/>
        </p:blipFill>
        <p:spPr>
          <a:xfrm>
            <a:off x="8359675" y="2638425"/>
            <a:ext cx="476250" cy="381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4"/>
        <p:cNvGrpSpPr/>
        <p:nvPr/>
      </p:nvGrpSpPr>
      <p:grpSpPr>
        <a:xfrm>
          <a:off x="0" y="0"/>
          <a:ext cx="0" cy="0"/>
          <a:chOff x="0" y="0"/>
          <a:chExt cx="0" cy="0"/>
        </a:xfrm>
      </p:grpSpPr>
      <p:sp>
        <p:nvSpPr>
          <p:cNvPr id="125" name="Google Shape;125;p17"/>
          <p:cNvSpPr/>
          <p:nvPr/>
        </p:nvSpPr>
        <p:spPr>
          <a:xfrm>
            <a:off x="5715000" y="2496591"/>
            <a:ext cx="762000" cy="38100"/>
          </a:xfrm>
          <a:prstGeom prst="rect">
            <a:avLst/>
          </a:prstGeom>
          <a:solidFill>
            <a:srgbClr val="D977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6" name="Google Shape;126;p17"/>
          <p:cNvSpPr txBox="1"/>
          <p:nvPr/>
        </p:nvSpPr>
        <p:spPr>
          <a:xfrm>
            <a:off x="2630566" y="2820441"/>
            <a:ext cx="6930866" cy="7620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4500" b="1" i="0" u="none" strike="noStrike" cap="none">
                <a:solidFill>
                  <a:srgbClr val="0F172A"/>
                </a:solidFill>
                <a:latin typeface="Playfair Display"/>
                <a:ea typeface="Playfair Display"/>
                <a:cs typeface="Playfair Display"/>
                <a:sym typeface="Playfair Display"/>
              </a:rPr>
              <a:t>Fase 1: Inbound Logistics</a:t>
            </a:r>
            <a:endParaRPr/>
          </a:p>
        </p:txBody>
      </p:sp>
      <p:sp>
        <p:nvSpPr>
          <p:cNvPr id="127" name="Google Shape;127;p17"/>
          <p:cNvSpPr txBox="1"/>
          <p:nvPr/>
        </p:nvSpPr>
        <p:spPr>
          <a:xfrm>
            <a:off x="2286000" y="3772941"/>
            <a:ext cx="7620000" cy="731341"/>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334155"/>
                </a:solidFill>
                <a:latin typeface="Inter"/>
                <a:ea typeface="Inter"/>
                <a:cs typeface="Inter"/>
                <a:sym typeface="Inter"/>
              </a:rPr>
              <a:t>Gestión de la Demanda, Abastecimiento Estratégico y Control de Proveedores.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31"/>
        <p:cNvGrpSpPr/>
        <p:nvPr/>
      </p:nvGrpSpPr>
      <p:grpSpPr>
        <a:xfrm>
          <a:off x="0" y="0"/>
          <a:ext cx="0" cy="0"/>
          <a:chOff x="0" y="0"/>
          <a:chExt cx="0" cy="0"/>
        </a:xfrm>
      </p:grpSpPr>
      <p:pic>
        <p:nvPicPr>
          <p:cNvPr id="132" name="Google Shape;132;p18" descr="image.png"/>
          <p:cNvPicPr preferRelativeResize="0"/>
          <p:nvPr/>
        </p:nvPicPr>
        <p:blipFill rotWithShape="1">
          <a:blip r:embed="rId3">
            <a:alphaModFix/>
          </a:blip>
          <a:srcRect/>
          <a:stretch/>
        </p:blipFill>
        <p:spPr>
          <a:xfrm>
            <a:off x="762000" y="2499419"/>
            <a:ext cx="5048250" cy="2859285"/>
          </a:xfrm>
          <a:prstGeom prst="rect">
            <a:avLst/>
          </a:prstGeom>
          <a:noFill/>
          <a:ln>
            <a:noFill/>
          </a:ln>
        </p:spPr>
      </p:pic>
      <p:pic>
        <p:nvPicPr>
          <p:cNvPr id="133" name="Google Shape;133;p18" descr="image.png"/>
          <p:cNvPicPr preferRelativeResize="0"/>
          <p:nvPr/>
        </p:nvPicPr>
        <p:blipFill rotWithShape="1">
          <a:blip r:embed="rId3">
            <a:alphaModFix/>
          </a:blip>
          <a:srcRect/>
          <a:stretch/>
        </p:blipFill>
        <p:spPr>
          <a:xfrm>
            <a:off x="6381750" y="2499419"/>
            <a:ext cx="5048250" cy="2859285"/>
          </a:xfrm>
          <a:prstGeom prst="rect">
            <a:avLst/>
          </a:prstGeom>
          <a:noFill/>
          <a:ln>
            <a:noFill/>
          </a:ln>
        </p:spPr>
      </p:pic>
      <p:sp>
        <p:nvSpPr>
          <p:cNvPr id="134" name="Google Shape;134;p18"/>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Planificación de la Demanda y Reabastecimiento</a:t>
            </a:r>
            <a:endParaRPr/>
          </a:p>
        </p:txBody>
      </p:sp>
      <p:sp>
        <p:nvSpPr>
          <p:cNvPr id="135" name="Google Shape;135;p18"/>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36" name="Google Shape;136;p18"/>
          <p:cNvSpPr txBox="1"/>
          <p:nvPr/>
        </p:nvSpPr>
        <p:spPr>
          <a:xfrm>
            <a:off x="1228725" y="2937569"/>
            <a:ext cx="4143375"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Refill</a:t>
            </a:r>
            <a:endParaRPr/>
          </a:p>
        </p:txBody>
      </p:sp>
      <p:sp>
        <p:nvSpPr>
          <p:cNvPr id="137" name="Google Shape;137;p18"/>
          <p:cNvSpPr txBox="1"/>
          <p:nvPr/>
        </p:nvSpPr>
        <p:spPr>
          <a:xfrm>
            <a:off x="1228725" y="3242369"/>
            <a:ext cx="4350543"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Motor de Cálculo de Inventario</a:t>
            </a:r>
            <a:endParaRPr/>
          </a:p>
        </p:txBody>
      </p:sp>
      <p:sp>
        <p:nvSpPr>
          <p:cNvPr id="138" name="Google Shape;138;p18"/>
          <p:cNvSpPr txBox="1"/>
          <p:nvPr/>
        </p:nvSpPr>
        <p:spPr>
          <a:xfrm>
            <a:off x="1228725" y="3680519"/>
            <a:ext cx="4143375"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No basta con saber qué falta; hay que proyectar qué se necesitará. L360 Refill analiza parámetros históricos y reglas de negocio para calcular necesidades exactas de abastecimiento.</a:t>
            </a:r>
            <a:endParaRPr/>
          </a:p>
        </p:txBody>
      </p:sp>
      <p:sp>
        <p:nvSpPr>
          <p:cNvPr id="139" name="Google Shape;139;p18"/>
          <p:cNvSpPr txBox="1"/>
          <p:nvPr/>
        </p:nvSpPr>
        <p:spPr>
          <a:xfrm>
            <a:off x="6848475" y="2937569"/>
            <a:ext cx="4143375"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Decisión Estratégica</a:t>
            </a:r>
            <a:endParaRPr/>
          </a:p>
        </p:txBody>
      </p:sp>
      <p:sp>
        <p:nvSpPr>
          <p:cNvPr id="140" name="Google Shape;140;p18"/>
          <p:cNvSpPr txBox="1"/>
          <p:nvPr/>
        </p:nvSpPr>
        <p:spPr>
          <a:xfrm>
            <a:off x="6848475" y="3242369"/>
            <a:ext cx="4350543"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Compra vs. Transferencia</a:t>
            </a:r>
            <a:endParaRPr/>
          </a:p>
        </p:txBody>
      </p:sp>
      <p:sp>
        <p:nvSpPr>
          <p:cNvPr id="141" name="Google Shape;141;p18"/>
          <p:cNvSpPr txBox="1"/>
          <p:nvPr/>
        </p:nvSpPr>
        <p:spPr>
          <a:xfrm>
            <a:off x="6848475" y="3680519"/>
            <a:ext cx="4143375"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El sistema optimiza el capital: antes de emitir una solicitud de compra externa, evalúa si es más rentable transferir excedentes de inventario desde otras sucursales o almacenes corporativos.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45"/>
        <p:cNvGrpSpPr/>
        <p:nvPr/>
      </p:nvGrpSpPr>
      <p:grpSpPr>
        <a:xfrm>
          <a:off x="0" y="0"/>
          <a:ext cx="0" cy="0"/>
          <a:chOff x="0" y="0"/>
          <a:chExt cx="0" cy="0"/>
        </a:xfrm>
      </p:grpSpPr>
      <p:sp>
        <p:nvSpPr>
          <p:cNvPr id="146" name="Google Shape;146;p19"/>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Ciclo de Vida de Compras (Procurement a Recibo)</a:t>
            </a:r>
            <a:endParaRPr/>
          </a:p>
        </p:txBody>
      </p:sp>
      <p:sp>
        <p:nvSpPr>
          <p:cNvPr id="147" name="Google Shape;147;p19"/>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48" name="Google Shape;148;p19"/>
          <p:cNvSpPr/>
          <p:nvPr/>
        </p:nvSpPr>
        <p:spPr>
          <a:xfrm>
            <a:off x="762000" y="3919537"/>
            <a:ext cx="10668000" cy="19050"/>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49" name="Google Shape;149;p19"/>
          <p:cNvSpPr txBox="1"/>
          <p:nvPr/>
        </p:nvSpPr>
        <p:spPr>
          <a:xfrm>
            <a:off x="808672" y="4214812"/>
            <a:ext cx="204025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50" b="0" i="0" u="none" strike="noStrike" cap="none">
                <a:solidFill>
                  <a:srgbClr val="D97706"/>
                </a:solidFill>
                <a:latin typeface="Playfair Display SemiBold"/>
                <a:ea typeface="Playfair Display SemiBold"/>
                <a:cs typeface="Playfair Display SemiBold"/>
                <a:sym typeface="Playfair Display SemiBold"/>
              </a:rPr>
              <a:t>1. Solicitud</a:t>
            </a:r>
            <a:endParaRPr/>
          </a:p>
        </p:txBody>
      </p:sp>
      <p:sp>
        <p:nvSpPr>
          <p:cNvPr id="150" name="Google Shape;150;p19"/>
          <p:cNvSpPr txBox="1"/>
          <p:nvPr/>
        </p:nvSpPr>
        <p:spPr>
          <a:xfrm>
            <a:off x="857250" y="4491037"/>
            <a:ext cx="1943100" cy="55989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050" b="0" i="0" u="none" strike="noStrike" cap="none">
                <a:solidFill>
                  <a:srgbClr val="334155"/>
                </a:solidFill>
                <a:latin typeface="Inter"/>
                <a:ea typeface="Inter"/>
                <a:cs typeface="Inter"/>
                <a:sym typeface="Inter"/>
              </a:rPr>
              <a:t>Generada por L360 Refill (o ERP corporativo) y derivada al área de compras.</a:t>
            </a:r>
            <a:endParaRPr/>
          </a:p>
        </p:txBody>
      </p:sp>
      <p:sp>
        <p:nvSpPr>
          <p:cNvPr id="151" name="Google Shape;151;p19"/>
          <p:cNvSpPr txBox="1"/>
          <p:nvPr/>
        </p:nvSpPr>
        <p:spPr>
          <a:xfrm>
            <a:off x="2942272" y="2664321"/>
            <a:ext cx="204025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50" b="0" i="0" u="none" strike="noStrike" cap="none">
                <a:solidFill>
                  <a:srgbClr val="D97706"/>
                </a:solidFill>
                <a:latin typeface="Playfair Display SemiBold"/>
                <a:ea typeface="Playfair Display SemiBold"/>
                <a:cs typeface="Playfair Display SemiBold"/>
                <a:sym typeface="Playfair Display SemiBold"/>
              </a:rPr>
              <a:t>2. Aprobación</a:t>
            </a:r>
            <a:endParaRPr/>
          </a:p>
        </p:txBody>
      </p:sp>
      <p:sp>
        <p:nvSpPr>
          <p:cNvPr id="152" name="Google Shape;152;p19"/>
          <p:cNvSpPr txBox="1"/>
          <p:nvPr/>
        </p:nvSpPr>
        <p:spPr>
          <a:xfrm>
            <a:off x="2990850" y="2940546"/>
            <a:ext cx="1943100" cy="55989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050" b="0" i="0" u="none" strike="noStrike" cap="none">
                <a:solidFill>
                  <a:srgbClr val="334155"/>
                </a:solidFill>
                <a:latin typeface="Inter"/>
                <a:ea typeface="Inter"/>
                <a:cs typeface="Inter"/>
                <a:sym typeface="Inter"/>
              </a:rPr>
              <a:t>Revisión presupuestaria y autorización de la Orden de Compra (PO).</a:t>
            </a:r>
            <a:endParaRPr/>
          </a:p>
        </p:txBody>
      </p:sp>
      <p:sp>
        <p:nvSpPr>
          <p:cNvPr id="153" name="Google Shape;153;p19"/>
          <p:cNvSpPr txBox="1"/>
          <p:nvPr/>
        </p:nvSpPr>
        <p:spPr>
          <a:xfrm>
            <a:off x="5075872" y="4214812"/>
            <a:ext cx="204025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50" b="0" i="0" u="none" strike="noStrike" cap="none">
                <a:solidFill>
                  <a:srgbClr val="D97706"/>
                </a:solidFill>
                <a:latin typeface="Playfair Display SemiBold"/>
                <a:ea typeface="Playfair Display SemiBold"/>
                <a:cs typeface="Playfair Display SemiBold"/>
                <a:sym typeface="Playfair Display SemiBold"/>
              </a:rPr>
              <a:t>3. Confirmación</a:t>
            </a:r>
            <a:endParaRPr/>
          </a:p>
        </p:txBody>
      </p:sp>
      <p:sp>
        <p:nvSpPr>
          <p:cNvPr id="154" name="Google Shape;154;p19"/>
          <p:cNvSpPr txBox="1"/>
          <p:nvPr/>
        </p:nvSpPr>
        <p:spPr>
          <a:xfrm>
            <a:off x="5124450" y="4491037"/>
            <a:ext cx="1943100" cy="55989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050" b="0" i="0" u="none" strike="noStrike" cap="none">
                <a:solidFill>
                  <a:srgbClr val="334155"/>
                </a:solidFill>
                <a:latin typeface="Inter"/>
                <a:ea typeface="Inter"/>
                <a:cs typeface="Inter"/>
                <a:sym typeface="Inter"/>
              </a:rPr>
              <a:t>Emisión a proveedores. Se formaliza el compromiso de entrega y condiciones.</a:t>
            </a:r>
            <a:endParaRPr/>
          </a:p>
        </p:txBody>
      </p:sp>
      <p:sp>
        <p:nvSpPr>
          <p:cNvPr id="155" name="Google Shape;155;p19"/>
          <p:cNvSpPr txBox="1"/>
          <p:nvPr/>
        </p:nvSpPr>
        <p:spPr>
          <a:xfrm>
            <a:off x="7209472" y="2664321"/>
            <a:ext cx="204025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50" b="0" i="0" u="none" strike="noStrike" cap="none">
                <a:solidFill>
                  <a:srgbClr val="D97706"/>
                </a:solidFill>
                <a:latin typeface="Playfair Display SemiBold"/>
                <a:ea typeface="Playfair Display SemiBold"/>
                <a:cs typeface="Playfair Display SemiBold"/>
                <a:sym typeface="Playfair Display SemiBold"/>
              </a:rPr>
              <a:t>4. Documentación</a:t>
            </a:r>
            <a:endParaRPr/>
          </a:p>
        </p:txBody>
      </p:sp>
      <p:sp>
        <p:nvSpPr>
          <p:cNvPr id="156" name="Google Shape;156;p19"/>
          <p:cNvSpPr txBox="1"/>
          <p:nvPr/>
        </p:nvSpPr>
        <p:spPr>
          <a:xfrm>
            <a:off x="7258050" y="2940546"/>
            <a:ext cx="1943100" cy="55989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050" b="0" i="0" u="none" strike="noStrike" cap="none">
                <a:solidFill>
                  <a:srgbClr val="334155"/>
                </a:solidFill>
                <a:latin typeface="Inter"/>
                <a:ea typeface="Inter"/>
                <a:cs typeface="Inter"/>
                <a:sym typeface="Inter"/>
              </a:rPr>
              <a:t>Recepción de factura (local) o documentos de embarque (importación).</a:t>
            </a:r>
            <a:endParaRPr/>
          </a:p>
        </p:txBody>
      </p:sp>
      <p:sp>
        <p:nvSpPr>
          <p:cNvPr id="157" name="Google Shape;157;p19"/>
          <p:cNvSpPr txBox="1"/>
          <p:nvPr/>
        </p:nvSpPr>
        <p:spPr>
          <a:xfrm>
            <a:off x="9343072" y="4214812"/>
            <a:ext cx="204025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50" b="0" i="0" u="none" strike="noStrike" cap="none">
                <a:solidFill>
                  <a:srgbClr val="D97706"/>
                </a:solidFill>
                <a:latin typeface="Playfair Display SemiBold"/>
                <a:ea typeface="Playfair Display SemiBold"/>
                <a:cs typeface="Playfair Display SemiBold"/>
                <a:sym typeface="Playfair Display SemiBold"/>
              </a:rPr>
              <a:t>5. Autorización</a:t>
            </a:r>
            <a:endParaRPr/>
          </a:p>
        </p:txBody>
      </p:sp>
      <p:sp>
        <p:nvSpPr>
          <p:cNvPr id="158" name="Google Shape;158;p19"/>
          <p:cNvSpPr txBox="1"/>
          <p:nvPr/>
        </p:nvSpPr>
        <p:spPr>
          <a:xfrm>
            <a:off x="9391650" y="4491037"/>
            <a:ext cx="1943100" cy="55989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050" b="0" i="0" u="none" strike="noStrike" cap="none">
                <a:solidFill>
                  <a:srgbClr val="334155"/>
                </a:solidFill>
                <a:latin typeface="Inter"/>
                <a:ea typeface="Inter"/>
                <a:cs typeface="Inter"/>
                <a:sym typeface="Inter"/>
              </a:rPr>
              <a:t>Generación de la Autorización de Entrada para el almacén receptor (ASN).</a:t>
            </a:r>
            <a:endParaRPr/>
          </a:p>
        </p:txBody>
      </p:sp>
      <p:sp>
        <p:nvSpPr>
          <p:cNvPr id="159" name="Google Shape;159;p19"/>
          <p:cNvSpPr/>
          <p:nvPr/>
        </p:nvSpPr>
        <p:spPr>
          <a:xfrm>
            <a:off x="1752600" y="3852862"/>
            <a:ext cx="152400" cy="152400"/>
          </a:xfrm>
          <a:prstGeom prst="roundRect">
            <a:avLst>
              <a:gd name="adj" fmla="val 50000"/>
            </a:avLst>
          </a:prstGeom>
          <a:solidFill>
            <a:srgbClr val="0F17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60" name="Google Shape;160;p19"/>
          <p:cNvSpPr/>
          <p:nvPr/>
        </p:nvSpPr>
        <p:spPr>
          <a:xfrm>
            <a:off x="3886200" y="3852862"/>
            <a:ext cx="152400" cy="152400"/>
          </a:xfrm>
          <a:prstGeom prst="roundRect">
            <a:avLst>
              <a:gd name="adj" fmla="val 50000"/>
            </a:avLst>
          </a:prstGeom>
          <a:solidFill>
            <a:srgbClr val="0F17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61" name="Google Shape;161;p19"/>
          <p:cNvSpPr/>
          <p:nvPr/>
        </p:nvSpPr>
        <p:spPr>
          <a:xfrm>
            <a:off x="6019800" y="3852862"/>
            <a:ext cx="152400" cy="152400"/>
          </a:xfrm>
          <a:prstGeom prst="roundRect">
            <a:avLst>
              <a:gd name="adj" fmla="val 50000"/>
            </a:avLst>
          </a:prstGeom>
          <a:solidFill>
            <a:srgbClr val="0F17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62" name="Google Shape;162;p19"/>
          <p:cNvSpPr/>
          <p:nvPr/>
        </p:nvSpPr>
        <p:spPr>
          <a:xfrm>
            <a:off x="8153400" y="3852862"/>
            <a:ext cx="152400" cy="152400"/>
          </a:xfrm>
          <a:prstGeom prst="roundRect">
            <a:avLst>
              <a:gd name="adj" fmla="val 50000"/>
            </a:avLst>
          </a:prstGeom>
          <a:solidFill>
            <a:srgbClr val="0F17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63" name="Google Shape;163;p19"/>
          <p:cNvSpPr/>
          <p:nvPr/>
        </p:nvSpPr>
        <p:spPr>
          <a:xfrm>
            <a:off x="10287000" y="3852862"/>
            <a:ext cx="152400" cy="152400"/>
          </a:xfrm>
          <a:prstGeom prst="roundRect">
            <a:avLst>
              <a:gd name="adj" fmla="val 50000"/>
            </a:avLst>
          </a:prstGeom>
          <a:solidFill>
            <a:srgbClr val="0F17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67"/>
        <p:cNvGrpSpPr/>
        <p:nvPr/>
      </p:nvGrpSpPr>
      <p:grpSpPr>
        <a:xfrm>
          <a:off x="0" y="0"/>
          <a:ext cx="0" cy="0"/>
          <a:chOff x="0" y="0"/>
          <a:chExt cx="0" cy="0"/>
        </a:xfrm>
      </p:grpSpPr>
      <p:sp>
        <p:nvSpPr>
          <p:cNvPr id="168" name="Google Shape;168;p20"/>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Ejecución y Trazabilidad de Compras</a:t>
            </a:r>
            <a:endParaRPr/>
          </a:p>
        </p:txBody>
      </p:sp>
      <p:sp>
        <p:nvSpPr>
          <p:cNvPr id="169" name="Google Shape;169;p20"/>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70" name="Google Shape;170;p20"/>
          <p:cNvSpPr txBox="1"/>
          <p:nvPr/>
        </p:nvSpPr>
        <p:spPr>
          <a:xfrm>
            <a:off x="762000" y="2089844"/>
            <a:ext cx="5048250"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Inbound</a:t>
            </a:r>
            <a:endParaRPr/>
          </a:p>
        </p:txBody>
      </p:sp>
      <p:sp>
        <p:nvSpPr>
          <p:cNvPr id="171" name="Google Shape;171;p20"/>
          <p:cNvSpPr txBox="1"/>
          <p:nvPr/>
        </p:nvSpPr>
        <p:spPr>
          <a:xfrm>
            <a:off x="1095375" y="2537519"/>
            <a:ext cx="4714875" cy="54858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Visibilidad del pipeline:</a:t>
            </a:r>
            <a:r>
              <a:rPr lang="en-US" sz="1350" b="0" i="0" u="none" strike="noStrike" cap="none">
                <a:solidFill>
                  <a:srgbClr val="334155"/>
                </a:solidFill>
                <a:latin typeface="Inter"/>
                <a:ea typeface="Inter"/>
                <a:cs typeface="Inter"/>
                <a:sym typeface="Inter"/>
              </a:rPr>
              <a:t> Monitoreo en tiempo real desde la Solicitud hasta la Autorización de Entrada en Almacén.</a:t>
            </a:r>
            <a:endParaRPr/>
          </a:p>
        </p:txBody>
      </p:sp>
      <p:sp>
        <p:nvSpPr>
          <p:cNvPr id="172" name="Google Shape;172;p20"/>
          <p:cNvSpPr txBox="1"/>
          <p:nvPr/>
        </p:nvSpPr>
        <p:spPr>
          <a:xfrm>
            <a:off x="1095375" y="3276600"/>
            <a:ext cx="4714875" cy="82287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Gestión de Proveedores:</a:t>
            </a:r>
            <a:r>
              <a:rPr lang="en-US" sz="1350" b="0" i="0" u="none" strike="noStrike" cap="none">
                <a:solidFill>
                  <a:srgbClr val="334155"/>
                </a:solidFill>
                <a:latin typeface="Inter"/>
                <a:ea typeface="Inter"/>
                <a:cs typeface="Inter"/>
                <a:sym typeface="Inter"/>
              </a:rPr>
              <a:t> Integración de reglas de negocio para selección de múltiples proveedores o proveedores únicos por línea de producto.</a:t>
            </a:r>
            <a:endParaRPr/>
          </a:p>
        </p:txBody>
      </p:sp>
      <p:sp>
        <p:nvSpPr>
          <p:cNvPr id="173" name="Google Shape;173;p20"/>
          <p:cNvSpPr txBox="1"/>
          <p:nvPr/>
        </p:nvSpPr>
        <p:spPr>
          <a:xfrm>
            <a:off x="1095375" y="4289970"/>
            <a:ext cx="4714875" cy="54858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Control Financiero:</a:t>
            </a:r>
            <a:r>
              <a:rPr lang="en-US" sz="1350" b="0" i="0" u="none" strike="noStrike" cap="none">
                <a:solidFill>
                  <a:srgbClr val="334155"/>
                </a:solidFill>
                <a:latin typeface="Inter"/>
                <a:ea typeface="Inter"/>
                <a:cs typeface="Inter"/>
                <a:sym typeface="Inter"/>
              </a:rPr>
              <a:t> Gestión de anticipos, líneas de crédito y vinculación de embarques/facturas.</a:t>
            </a:r>
            <a:endParaRPr/>
          </a:p>
        </p:txBody>
      </p:sp>
      <p:sp>
        <p:nvSpPr>
          <p:cNvPr id="174" name="Google Shape;174;p20"/>
          <p:cNvSpPr txBox="1"/>
          <p:nvPr/>
        </p:nvSpPr>
        <p:spPr>
          <a:xfrm>
            <a:off x="1095375" y="5029051"/>
            <a:ext cx="4714875" cy="54858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Gobernanza:</a:t>
            </a:r>
            <a:r>
              <a:rPr lang="en-US" sz="1350" b="0" i="0" u="none" strike="noStrike" cap="none">
                <a:solidFill>
                  <a:srgbClr val="334155"/>
                </a:solidFill>
                <a:latin typeface="Inter"/>
                <a:ea typeface="Inter"/>
                <a:cs typeface="Inter"/>
                <a:sym typeface="Inter"/>
              </a:rPr>
              <a:t> Flujos de aprobación estrictos para asegurar el cumplimiento normativo interno.</a:t>
            </a:r>
            <a:endParaRPr/>
          </a:p>
        </p:txBody>
      </p:sp>
      <p:pic>
        <p:nvPicPr>
          <p:cNvPr id="175" name="Google Shape;175;p20" descr="image.png"/>
          <p:cNvPicPr preferRelativeResize="0"/>
          <p:nvPr/>
        </p:nvPicPr>
        <p:blipFill rotWithShape="1">
          <a:blip r:embed="rId3">
            <a:alphaModFix/>
          </a:blip>
          <a:srcRect/>
          <a:stretch/>
        </p:blipFill>
        <p:spPr>
          <a:xfrm>
            <a:off x="6381750" y="2089844"/>
            <a:ext cx="5048250" cy="3619500"/>
          </a:xfrm>
          <a:prstGeom prst="rect">
            <a:avLst/>
          </a:prstGeom>
          <a:noFill/>
          <a:ln>
            <a:noFill/>
          </a:ln>
        </p:spPr>
      </p:pic>
      <p:pic>
        <p:nvPicPr>
          <p:cNvPr id="176" name="Google Shape;176;p20" descr="image.png"/>
          <p:cNvPicPr preferRelativeResize="0"/>
          <p:nvPr/>
        </p:nvPicPr>
        <p:blipFill rotWithShape="1">
          <a:blip r:embed="rId4">
            <a:alphaModFix/>
          </a:blip>
          <a:srcRect/>
          <a:stretch/>
        </p:blipFill>
        <p:spPr>
          <a:xfrm>
            <a:off x="762000" y="2580382"/>
            <a:ext cx="190500" cy="200025"/>
          </a:xfrm>
          <a:prstGeom prst="rect">
            <a:avLst/>
          </a:prstGeom>
          <a:noFill/>
          <a:ln>
            <a:noFill/>
          </a:ln>
        </p:spPr>
      </p:pic>
      <p:pic>
        <p:nvPicPr>
          <p:cNvPr id="177" name="Google Shape;177;p20" descr="image.png"/>
          <p:cNvPicPr preferRelativeResize="0"/>
          <p:nvPr/>
        </p:nvPicPr>
        <p:blipFill rotWithShape="1">
          <a:blip r:embed="rId5">
            <a:alphaModFix/>
          </a:blip>
          <a:srcRect/>
          <a:stretch/>
        </p:blipFill>
        <p:spPr>
          <a:xfrm>
            <a:off x="762000" y="3319462"/>
            <a:ext cx="238125" cy="200025"/>
          </a:xfrm>
          <a:prstGeom prst="rect">
            <a:avLst/>
          </a:prstGeom>
          <a:noFill/>
          <a:ln>
            <a:noFill/>
          </a:ln>
        </p:spPr>
      </p:pic>
      <p:pic>
        <p:nvPicPr>
          <p:cNvPr id="178" name="Google Shape;178;p20" descr="image.png"/>
          <p:cNvPicPr preferRelativeResize="0"/>
          <p:nvPr/>
        </p:nvPicPr>
        <p:blipFill rotWithShape="1">
          <a:blip r:embed="rId6">
            <a:alphaModFix/>
          </a:blip>
          <a:srcRect/>
          <a:stretch/>
        </p:blipFill>
        <p:spPr>
          <a:xfrm>
            <a:off x="762000" y="4332833"/>
            <a:ext cx="142875" cy="200025"/>
          </a:xfrm>
          <a:prstGeom prst="rect">
            <a:avLst/>
          </a:prstGeom>
          <a:noFill/>
          <a:ln>
            <a:noFill/>
          </a:ln>
        </p:spPr>
      </p:pic>
      <p:pic>
        <p:nvPicPr>
          <p:cNvPr id="179" name="Google Shape;179;p20" descr="image.png"/>
          <p:cNvPicPr preferRelativeResize="0"/>
          <p:nvPr/>
        </p:nvPicPr>
        <p:blipFill rotWithShape="1">
          <a:blip r:embed="rId7">
            <a:alphaModFix/>
          </a:blip>
          <a:srcRect/>
          <a:stretch/>
        </p:blipFill>
        <p:spPr>
          <a:xfrm>
            <a:off x="762000" y="5071913"/>
            <a:ext cx="190500" cy="2000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83"/>
        <p:cNvGrpSpPr/>
        <p:nvPr/>
      </p:nvGrpSpPr>
      <p:grpSpPr>
        <a:xfrm>
          <a:off x="0" y="0"/>
          <a:ext cx="0" cy="0"/>
          <a:chOff x="0" y="0"/>
          <a:chExt cx="0" cy="0"/>
        </a:xfrm>
      </p:grpSpPr>
      <p:sp>
        <p:nvSpPr>
          <p:cNvPr id="184" name="Google Shape;184;p21"/>
          <p:cNvSpPr/>
          <p:nvPr/>
        </p:nvSpPr>
        <p:spPr>
          <a:xfrm>
            <a:off x="5715000" y="2115591"/>
            <a:ext cx="762000" cy="38100"/>
          </a:xfrm>
          <a:prstGeom prst="rect">
            <a:avLst/>
          </a:prstGeom>
          <a:solidFill>
            <a:srgbClr val="D977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85" name="Google Shape;185;p21"/>
          <p:cNvSpPr txBox="1"/>
          <p:nvPr/>
        </p:nvSpPr>
        <p:spPr>
          <a:xfrm>
            <a:off x="495300" y="2439441"/>
            <a:ext cx="11201400" cy="15240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4500" b="1" i="0" u="none" strike="noStrike" cap="none">
                <a:solidFill>
                  <a:srgbClr val="0F172A"/>
                </a:solidFill>
                <a:latin typeface="Playfair Display"/>
                <a:ea typeface="Playfair Display"/>
                <a:cs typeface="Playfair Display"/>
                <a:sym typeface="Playfair Display"/>
              </a:rPr>
              <a:t>Fase 2: Administración de Almacén (WMS)</a:t>
            </a:r>
            <a:endParaRPr/>
          </a:p>
        </p:txBody>
      </p:sp>
      <p:sp>
        <p:nvSpPr>
          <p:cNvPr id="186" name="Google Shape;186;p21"/>
          <p:cNvSpPr txBox="1"/>
          <p:nvPr/>
        </p:nvSpPr>
        <p:spPr>
          <a:xfrm>
            <a:off x="2286000" y="4153941"/>
            <a:ext cx="7620000" cy="731341"/>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334155"/>
                </a:solidFill>
                <a:latin typeface="Inter"/>
                <a:ea typeface="Inter"/>
                <a:cs typeface="Inter"/>
                <a:sym typeface="Inter"/>
              </a:rPr>
              <a:t>Control de Inventarios, Optimización de Layout y Gestión de Tareas Operativas.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90"/>
        <p:cNvGrpSpPr/>
        <p:nvPr/>
      </p:nvGrpSpPr>
      <p:grpSpPr>
        <a:xfrm>
          <a:off x="0" y="0"/>
          <a:ext cx="0" cy="0"/>
          <a:chOff x="0" y="0"/>
          <a:chExt cx="0" cy="0"/>
        </a:xfrm>
      </p:grpSpPr>
      <p:sp>
        <p:nvSpPr>
          <p:cNvPr id="191" name="Google Shape;191;p22"/>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Escalabilidad: Soluciones WMS por Nivel Operativo</a:t>
            </a:r>
            <a:endParaRPr/>
          </a:p>
        </p:txBody>
      </p:sp>
      <p:sp>
        <p:nvSpPr>
          <p:cNvPr id="192" name="Google Shape;192;p22"/>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93" name="Google Shape;193;p22"/>
          <p:cNvSpPr txBox="1"/>
          <p:nvPr/>
        </p:nvSpPr>
        <p:spPr>
          <a:xfrm>
            <a:off x="762000" y="3848100"/>
            <a:ext cx="3365450"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Store Warehouse</a:t>
            </a:r>
            <a:endParaRPr/>
          </a:p>
        </p:txBody>
      </p:sp>
      <p:sp>
        <p:nvSpPr>
          <p:cNvPr id="194" name="Google Shape;194;p22"/>
          <p:cNvSpPr txBox="1"/>
          <p:nvPr/>
        </p:nvSpPr>
        <p:spPr>
          <a:xfrm>
            <a:off x="762000" y="4152900"/>
            <a:ext cx="3533722"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Operaciones Ágiles</a:t>
            </a:r>
            <a:endParaRPr/>
          </a:p>
        </p:txBody>
      </p:sp>
      <p:sp>
        <p:nvSpPr>
          <p:cNvPr id="195" name="Google Shape;195;p22"/>
          <p:cNvSpPr txBox="1"/>
          <p:nvPr/>
        </p:nvSpPr>
        <p:spPr>
          <a:xfrm>
            <a:off x="762000" y="4591050"/>
            <a:ext cx="3365450"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Diseñado para entornos de baja complejidad (ej. sucursales, retail backrooms con &lt;10 empleados) donde el personal es multifuncional (recibe, almacena y despacha).</a:t>
            </a:r>
            <a:endParaRPr/>
          </a:p>
        </p:txBody>
      </p:sp>
      <p:sp>
        <p:nvSpPr>
          <p:cNvPr id="196" name="Google Shape;196;p22"/>
          <p:cNvSpPr txBox="1"/>
          <p:nvPr/>
        </p:nvSpPr>
        <p:spPr>
          <a:xfrm>
            <a:off x="4413200" y="3848100"/>
            <a:ext cx="3365450"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Advanced Warehouse</a:t>
            </a:r>
            <a:endParaRPr/>
          </a:p>
        </p:txBody>
      </p:sp>
      <p:sp>
        <p:nvSpPr>
          <p:cNvPr id="197" name="Google Shape;197;p22"/>
          <p:cNvSpPr txBox="1"/>
          <p:nvPr/>
        </p:nvSpPr>
        <p:spPr>
          <a:xfrm>
            <a:off x="4413200" y="4152900"/>
            <a:ext cx="3533722"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Operaciones Complejas</a:t>
            </a:r>
            <a:endParaRPr/>
          </a:p>
        </p:txBody>
      </p:sp>
      <p:sp>
        <p:nvSpPr>
          <p:cNvPr id="198" name="Google Shape;198;p22"/>
          <p:cNvSpPr txBox="1"/>
          <p:nvPr/>
        </p:nvSpPr>
        <p:spPr>
          <a:xfrm>
            <a:off x="4413200" y="4591050"/>
            <a:ext cx="3365450"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Para grandes Centros de Distribución (CEDIS). Soporta cuadrillas especializadas (Receptores, Almacenistas, Preparadores, Jefes de Área) y flujos de trabajo segregados.</a:t>
            </a:r>
            <a:endParaRPr/>
          </a:p>
        </p:txBody>
      </p:sp>
      <p:sp>
        <p:nvSpPr>
          <p:cNvPr id="199" name="Google Shape;199;p22"/>
          <p:cNvSpPr txBox="1"/>
          <p:nvPr/>
        </p:nvSpPr>
        <p:spPr>
          <a:xfrm>
            <a:off x="8064400" y="3848100"/>
            <a:ext cx="3365450"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Stock Locator</a:t>
            </a:r>
            <a:endParaRPr/>
          </a:p>
        </p:txBody>
      </p:sp>
      <p:sp>
        <p:nvSpPr>
          <p:cNvPr id="200" name="Google Shape;200;p22"/>
          <p:cNvSpPr txBox="1"/>
          <p:nvPr/>
        </p:nvSpPr>
        <p:spPr>
          <a:xfrm>
            <a:off x="8064400" y="4152900"/>
            <a:ext cx="3533722"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El Core del Inventario</a:t>
            </a:r>
            <a:endParaRPr/>
          </a:p>
        </p:txBody>
      </p:sp>
      <p:sp>
        <p:nvSpPr>
          <p:cNvPr id="201" name="Google Shape;201;p22"/>
          <p:cNvSpPr txBox="1"/>
          <p:nvPr/>
        </p:nvSpPr>
        <p:spPr>
          <a:xfrm>
            <a:off x="8064400" y="4591050"/>
            <a:ext cx="3365450"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Independiente del tamaño, es el motor que mapea el layout físico, garantizando la ubicación exacta (pasillo, nivel, posición) de cada SKU en tiempo real.</a:t>
            </a:r>
            <a:endParaRPr/>
          </a:p>
        </p:txBody>
      </p:sp>
      <p:pic>
        <p:nvPicPr>
          <p:cNvPr id="202" name="Google Shape;202;p22" descr="image.png"/>
          <p:cNvPicPr preferRelativeResize="0"/>
          <p:nvPr/>
        </p:nvPicPr>
        <p:blipFill rotWithShape="1">
          <a:blip r:embed="rId3">
            <a:alphaModFix/>
          </a:blip>
          <a:srcRect/>
          <a:stretch/>
        </p:blipFill>
        <p:spPr>
          <a:xfrm>
            <a:off x="762000" y="1752600"/>
            <a:ext cx="3365450" cy="1905000"/>
          </a:xfrm>
          <a:prstGeom prst="rect">
            <a:avLst/>
          </a:prstGeom>
          <a:noFill/>
          <a:ln>
            <a:noFill/>
          </a:ln>
        </p:spPr>
      </p:pic>
      <p:pic>
        <p:nvPicPr>
          <p:cNvPr id="203" name="Google Shape;203;p22" descr="image.png"/>
          <p:cNvPicPr preferRelativeResize="0"/>
          <p:nvPr/>
        </p:nvPicPr>
        <p:blipFill rotWithShape="1">
          <a:blip r:embed="rId4">
            <a:alphaModFix/>
          </a:blip>
          <a:srcRect/>
          <a:stretch/>
        </p:blipFill>
        <p:spPr>
          <a:xfrm>
            <a:off x="4413200" y="1752600"/>
            <a:ext cx="3365450" cy="1905000"/>
          </a:xfrm>
          <a:prstGeom prst="rect">
            <a:avLst/>
          </a:prstGeom>
          <a:noFill/>
          <a:ln>
            <a:noFill/>
          </a:ln>
        </p:spPr>
      </p:pic>
      <p:pic>
        <p:nvPicPr>
          <p:cNvPr id="204" name="Google Shape;204;p22" descr="image.png"/>
          <p:cNvPicPr preferRelativeResize="0"/>
          <p:nvPr/>
        </p:nvPicPr>
        <p:blipFill rotWithShape="1">
          <a:blip r:embed="rId5">
            <a:alphaModFix/>
          </a:blip>
          <a:srcRect/>
          <a:stretch/>
        </p:blipFill>
        <p:spPr>
          <a:xfrm>
            <a:off x="8064400" y="1752600"/>
            <a:ext cx="3365450" cy="1905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08"/>
        <p:cNvGrpSpPr/>
        <p:nvPr/>
      </p:nvGrpSpPr>
      <p:grpSpPr>
        <a:xfrm>
          <a:off x="0" y="0"/>
          <a:ext cx="0" cy="0"/>
          <a:chOff x="0" y="0"/>
          <a:chExt cx="0" cy="0"/>
        </a:xfrm>
      </p:grpSpPr>
      <p:pic>
        <p:nvPicPr>
          <p:cNvPr id="209" name="Google Shape;209;p23" descr="image.png"/>
          <p:cNvPicPr preferRelativeResize="0"/>
          <p:nvPr/>
        </p:nvPicPr>
        <p:blipFill rotWithShape="1">
          <a:blip r:embed="rId3">
            <a:alphaModFix/>
          </a:blip>
          <a:srcRect/>
          <a:stretch/>
        </p:blipFill>
        <p:spPr>
          <a:xfrm>
            <a:off x="762000" y="1571625"/>
            <a:ext cx="10668000" cy="4714875"/>
          </a:xfrm>
          <a:prstGeom prst="rect">
            <a:avLst/>
          </a:prstGeom>
          <a:noFill/>
          <a:ln>
            <a:noFill/>
          </a:ln>
        </p:spPr>
      </p:pic>
      <p:sp>
        <p:nvSpPr>
          <p:cNvPr id="210" name="Google Shape;210;p23"/>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Impacto en Tiempos de Ciclo (Picking)</a:t>
            </a:r>
            <a:endParaRPr/>
          </a:p>
        </p:txBody>
      </p:sp>
      <p:sp>
        <p:nvSpPr>
          <p:cNvPr id="211" name="Google Shape;211;p23"/>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12" name="Google Shape;212;p23"/>
          <p:cNvSpPr txBox="1"/>
          <p:nvPr/>
        </p:nvSpPr>
        <p:spPr>
          <a:xfrm>
            <a:off x="1809750" y="4572000"/>
            <a:ext cx="8572500" cy="548580"/>
          </a:xfrm>
          <a:prstGeom prst="rect">
            <a:avLst/>
          </a:prstGeom>
          <a:noFill/>
          <a:ln>
            <a:noFill/>
          </a:ln>
        </p:spPr>
        <p:txBody>
          <a:bodyPr spcFirstLastPara="1" wrap="square" lIns="0" tIns="0" rIns="0" bIns="0" anchor="t" anchorCtr="0">
            <a:spAutoFit/>
          </a:bodyPr>
          <a:lstStyle/>
          <a:p>
            <a:pPr marL="0" marR="0" lvl="0" indent="0" algn="ctr" rtl="0">
              <a:lnSpc>
                <a:spcPct val="160000"/>
              </a:lnSpc>
              <a:spcBef>
                <a:spcPts val="0"/>
              </a:spcBef>
              <a:spcAft>
                <a:spcPts val="0"/>
              </a:spcAft>
              <a:buNone/>
            </a:pPr>
            <a:r>
              <a:rPr lang="en-US" sz="1350" b="0" i="1" u="none" strike="noStrike" cap="none">
                <a:solidFill>
                  <a:srgbClr val="334155"/>
                </a:solidFill>
                <a:latin typeface="Inter"/>
                <a:ea typeface="Inter"/>
                <a:cs typeface="Inter"/>
                <a:sym typeface="Inter"/>
              </a:rPr>
              <a:t>La implementación de mapas de almacén precisos y flujos de trabajo dirigidos por sistema reduce drásticamente los tiempos de búsqueda (travel time), el principal generador de ineficiencia en almacenes.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16"/>
        <p:cNvGrpSpPr/>
        <p:nvPr/>
      </p:nvGrpSpPr>
      <p:grpSpPr>
        <a:xfrm>
          <a:off x="0" y="0"/>
          <a:ext cx="0" cy="0"/>
          <a:chOff x="0" y="0"/>
          <a:chExt cx="0" cy="0"/>
        </a:xfrm>
      </p:grpSpPr>
      <p:sp>
        <p:nvSpPr>
          <p:cNvPr id="217" name="Google Shape;217;p24"/>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Precisión de Inventario (L360 Stock Locator)</a:t>
            </a:r>
            <a:endParaRPr/>
          </a:p>
        </p:txBody>
      </p:sp>
      <p:sp>
        <p:nvSpPr>
          <p:cNvPr id="218" name="Google Shape;218;p24"/>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19" name="Google Shape;219;p24"/>
          <p:cNvSpPr txBox="1"/>
          <p:nvPr/>
        </p:nvSpPr>
        <p:spPr>
          <a:xfrm>
            <a:off x="762000" y="2952750"/>
            <a:ext cx="5038725" cy="11430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9000" b="0" i="0" u="none" strike="noStrike" cap="none">
                <a:solidFill>
                  <a:srgbClr val="0F172A"/>
                </a:solidFill>
                <a:latin typeface="Playfair Display"/>
                <a:ea typeface="Playfair Display"/>
                <a:cs typeface="Playfair Display"/>
                <a:sym typeface="Playfair Display"/>
              </a:rPr>
              <a:t>99.8</a:t>
            </a:r>
            <a:r>
              <a:rPr lang="en-US" sz="9000" b="0" i="0" u="none" strike="noStrike" cap="none">
                <a:solidFill>
                  <a:srgbClr val="D97706"/>
                </a:solidFill>
                <a:latin typeface="Playfair Display"/>
                <a:ea typeface="Playfair Display"/>
                <a:cs typeface="Playfair Display"/>
                <a:sym typeface="Playfair Display"/>
              </a:rPr>
              <a:t>%</a:t>
            </a:r>
            <a:endParaRPr/>
          </a:p>
        </p:txBody>
      </p:sp>
      <p:sp>
        <p:nvSpPr>
          <p:cNvPr id="220" name="Google Shape;220;p24"/>
          <p:cNvSpPr txBox="1"/>
          <p:nvPr/>
        </p:nvSpPr>
        <p:spPr>
          <a:xfrm>
            <a:off x="762000" y="4238625"/>
            <a:ext cx="5038725" cy="2286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500" b="0" i="0" u="none" strike="noStrike" cap="none">
                <a:solidFill>
                  <a:srgbClr val="475569"/>
                </a:solidFill>
                <a:latin typeface="Inter SemiBold"/>
                <a:ea typeface="Inter SemiBold"/>
                <a:cs typeface="Inter SemiBold"/>
                <a:sym typeface="Inter SemiBold"/>
              </a:rPr>
              <a:t>INVENTORY RECORD ACCURACY (IRA)</a:t>
            </a:r>
            <a:endParaRPr/>
          </a:p>
        </p:txBody>
      </p:sp>
      <p:sp>
        <p:nvSpPr>
          <p:cNvPr id="221" name="Google Shape;221;p24"/>
          <p:cNvSpPr txBox="1"/>
          <p:nvPr/>
        </p:nvSpPr>
        <p:spPr>
          <a:xfrm>
            <a:off x="6381750" y="2952750"/>
            <a:ext cx="5300662"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Confiabilidad del Dato</a:t>
            </a:r>
            <a:endParaRPr/>
          </a:p>
        </p:txBody>
      </p:sp>
      <p:sp>
        <p:nvSpPr>
          <p:cNvPr id="222" name="Google Shape;222;p24"/>
          <p:cNvSpPr txBox="1"/>
          <p:nvPr/>
        </p:nvSpPr>
        <p:spPr>
          <a:xfrm>
            <a:off x="6381750" y="3390900"/>
            <a:ext cx="5048250"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El uso de L360 Stock Locator elimina la dependencia de la memoria institucional (el "conocimiento del bodeguero"). Asegura que el sistema ERP refleje exactamente lo que existe físicamente en las estanterías, reduciendo el stock de seguridad y los quiebres fantasmas.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26"/>
        <p:cNvGrpSpPr/>
        <p:nvPr/>
      </p:nvGrpSpPr>
      <p:grpSpPr>
        <a:xfrm>
          <a:off x="0" y="0"/>
          <a:ext cx="0" cy="0"/>
          <a:chOff x="0" y="0"/>
          <a:chExt cx="0" cy="0"/>
        </a:xfrm>
      </p:grpSpPr>
      <p:sp>
        <p:nvSpPr>
          <p:cNvPr id="227" name="Google Shape;227;p25"/>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Quality Assurance &amp; Risk Management</a:t>
            </a:r>
            <a:endParaRPr/>
          </a:p>
        </p:txBody>
      </p:sp>
      <p:sp>
        <p:nvSpPr>
          <p:cNvPr id="228" name="Google Shape;228;p25"/>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29" name="Google Shape;229;p25"/>
          <p:cNvSpPr txBox="1"/>
          <p:nvPr/>
        </p:nvSpPr>
        <p:spPr>
          <a:xfrm>
            <a:off x="762000" y="1919436"/>
            <a:ext cx="5048250" cy="54858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Sectores regulados (Farma, Alimentos, Químicos) requieren estrictos protocolos operativos.</a:t>
            </a:r>
            <a:endParaRPr/>
          </a:p>
        </p:txBody>
      </p:sp>
      <p:sp>
        <p:nvSpPr>
          <p:cNvPr id="230" name="Google Shape;230;p25"/>
          <p:cNvSpPr txBox="1"/>
          <p:nvPr/>
        </p:nvSpPr>
        <p:spPr>
          <a:xfrm>
            <a:off x="1095375" y="2658516"/>
            <a:ext cx="4714875" cy="1449585"/>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D97706"/>
                </a:solidFill>
                <a:latin typeface="Inter"/>
                <a:ea typeface="Inter"/>
                <a:cs typeface="Inter"/>
                <a:sym typeface="Inter"/>
              </a:rPr>
              <a:t>L360 Quiz</a:t>
            </a:r>
            <a:endParaRPr/>
          </a:p>
        </p:txBody>
      </p:sp>
      <p:sp>
        <p:nvSpPr>
          <p:cNvPr id="231" name="Google Shape;231;p25"/>
          <p:cNvSpPr txBox="1"/>
          <p:nvPr/>
        </p:nvSpPr>
        <p:spPr>
          <a:xfrm>
            <a:off x="1095375" y="4298602"/>
            <a:ext cx="4714875" cy="1449585"/>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D97706"/>
                </a:solidFill>
                <a:latin typeface="Inter"/>
                <a:ea typeface="Inter"/>
                <a:cs typeface="Inter"/>
                <a:sym typeface="Inter"/>
              </a:rPr>
              <a:t>L360 Approvals</a:t>
            </a:r>
            <a:endParaRPr/>
          </a:p>
        </p:txBody>
      </p:sp>
      <p:pic>
        <p:nvPicPr>
          <p:cNvPr id="232" name="Google Shape;232;p25" descr="image.png"/>
          <p:cNvPicPr preferRelativeResize="0"/>
          <p:nvPr/>
        </p:nvPicPr>
        <p:blipFill rotWithShape="1">
          <a:blip r:embed="rId3">
            <a:alphaModFix/>
          </a:blip>
          <a:srcRect/>
          <a:stretch/>
        </p:blipFill>
        <p:spPr>
          <a:xfrm>
            <a:off x="6381750" y="1919436"/>
            <a:ext cx="5048250" cy="3619500"/>
          </a:xfrm>
          <a:prstGeom prst="rect">
            <a:avLst/>
          </a:prstGeom>
          <a:noFill/>
          <a:ln>
            <a:noFill/>
          </a:ln>
        </p:spPr>
      </p:pic>
      <p:sp>
        <p:nvSpPr>
          <p:cNvPr id="233" name="Google Shape;233;p25"/>
          <p:cNvSpPr txBox="1"/>
          <p:nvPr/>
        </p:nvSpPr>
        <p:spPr>
          <a:xfrm>
            <a:off x="1095375" y="3010941"/>
            <a:ext cx="4714875"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Digitalización de checklists de calidad. Captura de evidencia fotográfica durante la recepción o despacho para garantizar la integridad física de la mercancía y el cumplimiento de normativas.</a:t>
            </a:r>
            <a:endParaRPr/>
          </a:p>
        </p:txBody>
      </p:sp>
      <p:sp>
        <p:nvSpPr>
          <p:cNvPr id="234" name="Google Shape;234;p25"/>
          <p:cNvSpPr txBox="1"/>
          <p:nvPr/>
        </p:nvSpPr>
        <p:spPr>
          <a:xfrm>
            <a:off x="1095375" y="4651027"/>
            <a:ext cx="4714875"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Gestor de Excepciones. Si L360 Quiz detecta una anomalía (ej. cadena de frío rota), el sistema bloquea el flujo y solicita autorización gerencial remota, documentando la toma de decisiones.</a:t>
            </a:r>
            <a:endParaRPr/>
          </a:p>
        </p:txBody>
      </p:sp>
      <p:pic>
        <p:nvPicPr>
          <p:cNvPr id="235" name="Google Shape;235;p25" descr="image.png"/>
          <p:cNvPicPr preferRelativeResize="0"/>
          <p:nvPr/>
        </p:nvPicPr>
        <p:blipFill rotWithShape="1">
          <a:blip r:embed="rId4">
            <a:alphaModFix/>
          </a:blip>
          <a:srcRect/>
          <a:stretch/>
        </p:blipFill>
        <p:spPr>
          <a:xfrm>
            <a:off x="762000" y="2701379"/>
            <a:ext cx="190500" cy="200025"/>
          </a:xfrm>
          <a:prstGeom prst="rect">
            <a:avLst/>
          </a:prstGeom>
          <a:noFill/>
          <a:ln>
            <a:noFill/>
          </a:ln>
        </p:spPr>
      </p:pic>
      <p:pic>
        <p:nvPicPr>
          <p:cNvPr id="236" name="Google Shape;236;p25" descr="image.png"/>
          <p:cNvPicPr preferRelativeResize="0"/>
          <p:nvPr/>
        </p:nvPicPr>
        <p:blipFill rotWithShape="1">
          <a:blip r:embed="rId5">
            <a:alphaModFix/>
          </a:blip>
          <a:srcRect/>
          <a:stretch/>
        </p:blipFill>
        <p:spPr>
          <a:xfrm>
            <a:off x="762000" y="4341465"/>
            <a:ext cx="238125" cy="2000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40"/>
        <p:cNvGrpSpPr/>
        <p:nvPr/>
      </p:nvGrpSpPr>
      <p:grpSpPr>
        <a:xfrm>
          <a:off x="0" y="0"/>
          <a:ext cx="0" cy="0"/>
          <a:chOff x="0" y="0"/>
          <a:chExt cx="0" cy="0"/>
        </a:xfrm>
      </p:grpSpPr>
      <p:sp>
        <p:nvSpPr>
          <p:cNvPr id="241" name="Google Shape;241;p26"/>
          <p:cNvSpPr/>
          <p:nvPr/>
        </p:nvSpPr>
        <p:spPr>
          <a:xfrm>
            <a:off x="5715000" y="2679352"/>
            <a:ext cx="762000" cy="38100"/>
          </a:xfrm>
          <a:prstGeom prst="rect">
            <a:avLst/>
          </a:prstGeom>
          <a:solidFill>
            <a:srgbClr val="D977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42" name="Google Shape;242;p26"/>
          <p:cNvSpPr txBox="1"/>
          <p:nvPr/>
        </p:nvSpPr>
        <p:spPr>
          <a:xfrm>
            <a:off x="2375535" y="3003202"/>
            <a:ext cx="7440930" cy="7620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4500" b="1" i="0" u="none" strike="noStrike" cap="none">
                <a:solidFill>
                  <a:srgbClr val="0F172A"/>
                </a:solidFill>
                <a:latin typeface="Playfair Display"/>
                <a:ea typeface="Playfair Display"/>
                <a:cs typeface="Playfair Display"/>
                <a:sym typeface="Playfair Display"/>
              </a:rPr>
              <a:t>Fase 3: Outbound Logistics</a:t>
            </a:r>
            <a:endParaRPr/>
          </a:p>
        </p:txBody>
      </p:sp>
      <p:sp>
        <p:nvSpPr>
          <p:cNvPr id="243" name="Google Shape;243;p26"/>
          <p:cNvSpPr txBox="1"/>
          <p:nvPr/>
        </p:nvSpPr>
        <p:spPr>
          <a:xfrm>
            <a:off x="2486025" y="3955702"/>
            <a:ext cx="7219950" cy="365670"/>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334155"/>
                </a:solidFill>
                <a:latin typeface="Inter"/>
                <a:ea typeface="Inter"/>
                <a:cs typeface="Inter"/>
                <a:sym typeface="Inter"/>
              </a:rPr>
              <a:t>Omnicanalidad, Ejecución de Ventas y Distribución de Última Milla.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47"/>
        <p:cNvGrpSpPr/>
        <p:nvPr/>
      </p:nvGrpSpPr>
      <p:grpSpPr>
        <a:xfrm>
          <a:off x="0" y="0"/>
          <a:ext cx="0" cy="0"/>
          <a:chOff x="0" y="0"/>
          <a:chExt cx="0" cy="0"/>
        </a:xfrm>
      </p:grpSpPr>
      <p:pic>
        <p:nvPicPr>
          <p:cNvPr id="248" name="Google Shape;248;p27" descr="image.png"/>
          <p:cNvPicPr preferRelativeResize="0"/>
          <p:nvPr/>
        </p:nvPicPr>
        <p:blipFill rotWithShape="1">
          <a:blip r:embed="rId3">
            <a:alphaModFix/>
          </a:blip>
          <a:srcRect/>
          <a:stretch/>
        </p:blipFill>
        <p:spPr>
          <a:xfrm>
            <a:off x="762000" y="1635472"/>
            <a:ext cx="3365450" cy="4587031"/>
          </a:xfrm>
          <a:prstGeom prst="rect">
            <a:avLst/>
          </a:prstGeom>
          <a:noFill/>
          <a:ln>
            <a:noFill/>
          </a:ln>
        </p:spPr>
      </p:pic>
      <p:pic>
        <p:nvPicPr>
          <p:cNvPr id="249" name="Google Shape;249;p27" descr="image.png"/>
          <p:cNvPicPr preferRelativeResize="0"/>
          <p:nvPr/>
        </p:nvPicPr>
        <p:blipFill rotWithShape="1">
          <a:blip r:embed="rId4">
            <a:alphaModFix/>
          </a:blip>
          <a:srcRect/>
          <a:stretch/>
        </p:blipFill>
        <p:spPr>
          <a:xfrm>
            <a:off x="4413200" y="1635472"/>
            <a:ext cx="3365450" cy="4587031"/>
          </a:xfrm>
          <a:prstGeom prst="rect">
            <a:avLst/>
          </a:prstGeom>
          <a:noFill/>
          <a:ln>
            <a:noFill/>
          </a:ln>
        </p:spPr>
      </p:pic>
      <p:pic>
        <p:nvPicPr>
          <p:cNvPr id="250" name="Google Shape;250;p27" descr="image.png"/>
          <p:cNvPicPr preferRelativeResize="0"/>
          <p:nvPr/>
        </p:nvPicPr>
        <p:blipFill rotWithShape="1">
          <a:blip r:embed="rId5">
            <a:alphaModFix/>
          </a:blip>
          <a:srcRect/>
          <a:stretch/>
        </p:blipFill>
        <p:spPr>
          <a:xfrm>
            <a:off x="8064400" y="1635472"/>
            <a:ext cx="3365450" cy="4587031"/>
          </a:xfrm>
          <a:prstGeom prst="rect">
            <a:avLst/>
          </a:prstGeom>
          <a:noFill/>
          <a:ln>
            <a:noFill/>
          </a:ln>
        </p:spPr>
      </p:pic>
      <p:sp>
        <p:nvSpPr>
          <p:cNvPr id="251" name="Google Shape;251;p27"/>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Ejecución Comercial Omnicanal</a:t>
            </a:r>
            <a:endParaRPr/>
          </a:p>
        </p:txBody>
      </p:sp>
      <p:sp>
        <p:nvSpPr>
          <p:cNvPr id="252" name="Google Shape;252;p27"/>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53" name="Google Shape;253;p27"/>
          <p:cNvSpPr txBox="1"/>
          <p:nvPr/>
        </p:nvSpPr>
        <p:spPr>
          <a:xfrm>
            <a:off x="1057275" y="2730847"/>
            <a:ext cx="1000125"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Route</a:t>
            </a:r>
            <a:endParaRPr/>
          </a:p>
        </p:txBody>
      </p:sp>
      <p:sp>
        <p:nvSpPr>
          <p:cNvPr id="254" name="Google Shape;254;p27"/>
          <p:cNvSpPr txBox="1"/>
          <p:nvPr/>
        </p:nvSpPr>
        <p:spPr>
          <a:xfrm>
            <a:off x="1057275" y="3035647"/>
            <a:ext cx="2913645" cy="59055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Fuerza de Ventas (Field Sales)</a:t>
            </a:r>
            <a:endParaRPr/>
          </a:p>
        </p:txBody>
      </p:sp>
      <p:sp>
        <p:nvSpPr>
          <p:cNvPr id="255" name="Google Shape;255;p27"/>
          <p:cNvSpPr txBox="1"/>
          <p:nvPr/>
        </p:nvSpPr>
        <p:spPr>
          <a:xfrm>
            <a:off x="1057275" y="3769072"/>
            <a:ext cx="2774900" cy="192003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Movilidad para agentes en campo. Permite ingreso de pedidos (SFA), facturación móvil, gestión de cobros y auditoría de inventarios consignados directamente en las instalaciones del cliente.</a:t>
            </a:r>
            <a:endParaRPr/>
          </a:p>
        </p:txBody>
      </p:sp>
      <p:sp>
        <p:nvSpPr>
          <p:cNvPr id="256" name="Google Shape;256;p27"/>
          <p:cNvSpPr txBox="1"/>
          <p:nvPr/>
        </p:nvSpPr>
        <p:spPr>
          <a:xfrm>
            <a:off x="4708475" y="2730847"/>
            <a:ext cx="914400"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TMK</a:t>
            </a:r>
            <a:endParaRPr/>
          </a:p>
        </p:txBody>
      </p:sp>
      <p:sp>
        <p:nvSpPr>
          <p:cNvPr id="257" name="Google Shape;257;p27"/>
          <p:cNvSpPr txBox="1"/>
          <p:nvPr/>
        </p:nvSpPr>
        <p:spPr>
          <a:xfrm>
            <a:off x="4708475" y="3035647"/>
            <a:ext cx="2913645" cy="59055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Inside Sales / Telemarketing</a:t>
            </a:r>
            <a:endParaRPr/>
          </a:p>
        </p:txBody>
      </p:sp>
      <p:sp>
        <p:nvSpPr>
          <p:cNvPr id="258" name="Google Shape;258;p27"/>
          <p:cNvSpPr txBox="1"/>
          <p:nvPr/>
        </p:nvSpPr>
        <p:spPr>
          <a:xfrm>
            <a:off x="4708475" y="3769072"/>
            <a:ext cx="2774900" cy="164574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Plataforma para venta remota. Optimizado para captura rápida de pedidos, gestión de campañas telefónicas o digitales, ideal para clientes B2B recurrentes o catálogos amplios.</a:t>
            </a:r>
            <a:endParaRPr/>
          </a:p>
        </p:txBody>
      </p:sp>
      <p:sp>
        <p:nvSpPr>
          <p:cNvPr id="259" name="Google Shape;259;p27"/>
          <p:cNvSpPr txBox="1"/>
          <p:nvPr/>
        </p:nvSpPr>
        <p:spPr>
          <a:xfrm>
            <a:off x="8359675" y="2730847"/>
            <a:ext cx="962025"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Clerk</a:t>
            </a:r>
            <a:endParaRPr/>
          </a:p>
        </p:txBody>
      </p:sp>
      <p:sp>
        <p:nvSpPr>
          <p:cNvPr id="260" name="Google Shape;260;p27"/>
          <p:cNvSpPr txBox="1"/>
          <p:nvPr/>
        </p:nvSpPr>
        <p:spPr>
          <a:xfrm>
            <a:off x="8359675" y="3035647"/>
            <a:ext cx="2913645" cy="59055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Punto de Venta (Retail POS)</a:t>
            </a:r>
            <a:endParaRPr/>
          </a:p>
        </p:txBody>
      </p:sp>
      <p:sp>
        <p:nvSpPr>
          <p:cNvPr id="261" name="Google Shape;261;p27"/>
          <p:cNvSpPr txBox="1"/>
          <p:nvPr/>
        </p:nvSpPr>
        <p:spPr>
          <a:xfrm>
            <a:off x="8359675" y="3769072"/>
            <a:ext cx="2774900" cy="164574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Ejecución en mostrador. Sistema transaccional para clientes walk-in, integrado directamente con el inventario del almacén (Store Warehouse) para disponibilidad inmediata.</a:t>
            </a:r>
            <a:endParaRPr/>
          </a:p>
        </p:txBody>
      </p:sp>
      <p:pic>
        <p:nvPicPr>
          <p:cNvPr id="262" name="Google Shape;262;p27" descr="image.png"/>
          <p:cNvPicPr preferRelativeResize="0"/>
          <p:nvPr/>
        </p:nvPicPr>
        <p:blipFill rotWithShape="1">
          <a:blip r:embed="rId6">
            <a:alphaModFix/>
          </a:blip>
          <a:srcRect/>
          <a:stretch/>
        </p:blipFill>
        <p:spPr>
          <a:xfrm>
            <a:off x="1057275" y="2064097"/>
            <a:ext cx="428625" cy="381000"/>
          </a:xfrm>
          <a:prstGeom prst="rect">
            <a:avLst/>
          </a:prstGeom>
          <a:noFill/>
          <a:ln>
            <a:noFill/>
          </a:ln>
        </p:spPr>
      </p:pic>
      <p:pic>
        <p:nvPicPr>
          <p:cNvPr id="263" name="Google Shape;263;p27" descr="image.png"/>
          <p:cNvPicPr preferRelativeResize="0"/>
          <p:nvPr/>
        </p:nvPicPr>
        <p:blipFill rotWithShape="1">
          <a:blip r:embed="rId7">
            <a:alphaModFix/>
          </a:blip>
          <a:srcRect/>
          <a:stretch/>
        </p:blipFill>
        <p:spPr>
          <a:xfrm>
            <a:off x="4708475" y="2064097"/>
            <a:ext cx="381000" cy="381000"/>
          </a:xfrm>
          <a:prstGeom prst="rect">
            <a:avLst/>
          </a:prstGeom>
          <a:noFill/>
          <a:ln>
            <a:noFill/>
          </a:ln>
        </p:spPr>
      </p:pic>
      <p:pic>
        <p:nvPicPr>
          <p:cNvPr id="264" name="Google Shape;264;p27" descr="image.png"/>
          <p:cNvPicPr preferRelativeResize="0"/>
          <p:nvPr/>
        </p:nvPicPr>
        <p:blipFill rotWithShape="1">
          <a:blip r:embed="rId8">
            <a:alphaModFix/>
          </a:blip>
          <a:srcRect/>
          <a:stretch/>
        </p:blipFill>
        <p:spPr>
          <a:xfrm>
            <a:off x="8359675" y="2064097"/>
            <a:ext cx="428625" cy="3810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68"/>
        <p:cNvGrpSpPr/>
        <p:nvPr/>
      </p:nvGrpSpPr>
      <p:grpSpPr>
        <a:xfrm>
          <a:off x="0" y="0"/>
          <a:ext cx="0" cy="0"/>
          <a:chOff x="0" y="0"/>
          <a:chExt cx="0" cy="0"/>
        </a:xfrm>
      </p:grpSpPr>
      <p:pic>
        <p:nvPicPr>
          <p:cNvPr id="269" name="Google Shape;269;p28" descr="image.png"/>
          <p:cNvPicPr preferRelativeResize="0"/>
          <p:nvPr/>
        </p:nvPicPr>
        <p:blipFill rotWithShape="1">
          <a:blip r:embed="rId3">
            <a:alphaModFix/>
          </a:blip>
          <a:srcRect/>
          <a:stretch/>
        </p:blipFill>
        <p:spPr>
          <a:xfrm>
            <a:off x="762000" y="2514600"/>
            <a:ext cx="5048250" cy="2828776"/>
          </a:xfrm>
          <a:prstGeom prst="rect">
            <a:avLst/>
          </a:prstGeom>
          <a:noFill/>
          <a:ln>
            <a:noFill/>
          </a:ln>
        </p:spPr>
      </p:pic>
      <p:pic>
        <p:nvPicPr>
          <p:cNvPr id="270" name="Google Shape;270;p28" descr="image.png"/>
          <p:cNvPicPr preferRelativeResize="0"/>
          <p:nvPr/>
        </p:nvPicPr>
        <p:blipFill rotWithShape="1">
          <a:blip r:embed="rId3">
            <a:alphaModFix/>
          </a:blip>
          <a:srcRect/>
          <a:stretch/>
        </p:blipFill>
        <p:spPr>
          <a:xfrm>
            <a:off x="6381750" y="2514600"/>
            <a:ext cx="5048250" cy="2828776"/>
          </a:xfrm>
          <a:prstGeom prst="rect">
            <a:avLst/>
          </a:prstGeom>
          <a:noFill/>
          <a:ln>
            <a:noFill/>
          </a:ln>
        </p:spPr>
      </p:pic>
      <p:sp>
        <p:nvSpPr>
          <p:cNvPr id="271" name="Google Shape;271;p28"/>
          <p:cNvSpPr txBox="1"/>
          <p:nvPr/>
        </p:nvSpPr>
        <p:spPr>
          <a:xfrm>
            <a:off x="762000" y="571500"/>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Alineación de Canales de Venta</a:t>
            </a:r>
            <a:endParaRPr/>
          </a:p>
        </p:txBody>
      </p:sp>
      <p:sp>
        <p:nvSpPr>
          <p:cNvPr id="272" name="Google Shape;272;p28"/>
          <p:cNvSpPr/>
          <p:nvPr/>
        </p:nvSpPr>
        <p:spPr>
          <a:xfrm>
            <a:off x="762000" y="1276350"/>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73" name="Google Shape;273;p28"/>
          <p:cNvSpPr txBox="1"/>
          <p:nvPr/>
        </p:nvSpPr>
        <p:spPr>
          <a:xfrm>
            <a:off x="1228725" y="2952750"/>
            <a:ext cx="4350543"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Venta Consultiva (Route)</a:t>
            </a:r>
            <a:endParaRPr/>
          </a:p>
        </p:txBody>
      </p:sp>
      <p:sp>
        <p:nvSpPr>
          <p:cNvPr id="274" name="Google Shape;274;p28"/>
          <p:cNvSpPr txBox="1"/>
          <p:nvPr/>
        </p:nvSpPr>
        <p:spPr>
          <a:xfrm>
            <a:off x="1228725" y="3390900"/>
            <a:ext cx="4143375"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Costo de Servir: Alto.</a:t>
            </a:r>
            <a:r>
              <a:rPr lang="en-US" sz="1350" b="0" i="0" u="none" strike="noStrike" cap="none">
                <a:solidFill>
                  <a:srgbClr val="334155"/>
                </a:solidFill>
                <a:latin typeface="Inter"/>
                <a:ea typeface="Inter"/>
                <a:cs typeface="Inter"/>
                <a:sym typeface="Inter"/>
              </a:rPr>
              <a:t> Se justifica en clientes clave (Key Accounts) o rutas complejas donde el agente realiza mercadeo, toma de inventario y negociación en sitio. L360 Route maximiza el ROI del tiempo del vendedor.</a:t>
            </a:r>
            <a:endParaRPr/>
          </a:p>
        </p:txBody>
      </p:sp>
      <p:sp>
        <p:nvSpPr>
          <p:cNvPr id="275" name="Google Shape;275;p28"/>
          <p:cNvSpPr txBox="1"/>
          <p:nvPr/>
        </p:nvSpPr>
        <p:spPr>
          <a:xfrm>
            <a:off x="6848475" y="2952750"/>
            <a:ext cx="4350543" cy="295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950" b="0" i="0" u="none" strike="noStrike" cap="none">
                <a:solidFill>
                  <a:srgbClr val="1E293B"/>
                </a:solidFill>
                <a:latin typeface="Inter SemiBold"/>
                <a:ea typeface="Inter SemiBold"/>
                <a:cs typeface="Inter SemiBold"/>
                <a:sym typeface="Inter SemiBold"/>
              </a:rPr>
              <a:t>Venta Transaccional (TMK / Clerk)</a:t>
            </a:r>
            <a:endParaRPr/>
          </a:p>
        </p:txBody>
      </p:sp>
      <p:sp>
        <p:nvSpPr>
          <p:cNvPr id="276" name="Google Shape;276;p28"/>
          <p:cNvSpPr txBox="1"/>
          <p:nvPr/>
        </p:nvSpPr>
        <p:spPr>
          <a:xfrm>
            <a:off x="6848475" y="3390900"/>
            <a:ext cx="4143375" cy="1371451"/>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Costo de Servir: Bajo/Medio.</a:t>
            </a:r>
            <a:r>
              <a:rPr lang="en-US" sz="1350" b="0" i="0" u="none" strike="noStrike" cap="none">
                <a:solidFill>
                  <a:srgbClr val="334155"/>
                </a:solidFill>
                <a:latin typeface="Inter"/>
                <a:ea typeface="Inter"/>
                <a:cs typeface="Inter"/>
                <a:sym typeface="Inter"/>
              </a:rPr>
              <a:t> Enfocado en volumen y velocidad. L360 TMK centraliza el esfuerzo para clientes de alta rotación, mientras que L360 Clerk atiende la demanda espontánea, reduciendo fricción operativa.</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80"/>
        <p:cNvGrpSpPr/>
        <p:nvPr/>
      </p:nvGrpSpPr>
      <p:grpSpPr>
        <a:xfrm>
          <a:off x="0" y="0"/>
          <a:ext cx="0" cy="0"/>
          <a:chOff x="0" y="0"/>
          <a:chExt cx="0" cy="0"/>
        </a:xfrm>
      </p:grpSpPr>
      <p:sp>
        <p:nvSpPr>
          <p:cNvPr id="281" name="Google Shape;281;p29"/>
          <p:cNvSpPr txBox="1"/>
          <p:nvPr/>
        </p:nvSpPr>
        <p:spPr>
          <a:xfrm>
            <a:off x="762000" y="571500"/>
            <a:ext cx="5350668" cy="5619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Logística de Última Milla</a:t>
            </a:r>
            <a:endParaRPr/>
          </a:p>
        </p:txBody>
      </p:sp>
      <p:pic>
        <p:nvPicPr>
          <p:cNvPr id="282" name="Google Shape;282;p29" descr="image.png"/>
          <p:cNvPicPr preferRelativeResize="0"/>
          <p:nvPr/>
        </p:nvPicPr>
        <p:blipFill rotWithShape="1">
          <a:blip r:embed="rId3">
            <a:alphaModFix/>
          </a:blip>
          <a:srcRect/>
          <a:stretch/>
        </p:blipFill>
        <p:spPr>
          <a:xfrm>
            <a:off x="6334125" y="0"/>
            <a:ext cx="5857875" cy="6858000"/>
          </a:xfrm>
          <a:prstGeom prst="rect">
            <a:avLst/>
          </a:prstGeom>
          <a:noFill/>
          <a:ln>
            <a:noFill/>
          </a:ln>
        </p:spPr>
      </p:pic>
      <p:sp>
        <p:nvSpPr>
          <p:cNvPr id="283" name="Google Shape;283;p29"/>
          <p:cNvSpPr txBox="1"/>
          <p:nvPr/>
        </p:nvSpPr>
        <p:spPr>
          <a:xfrm>
            <a:off x="762000" y="1419225"/>
            <a:ext cx="5095875" cy="2571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0" i="0" u="none" strike="noStrike" cap="none">
                <a:solidFill>
                  <a:srgbClr val="D97706"/>
                </a:solidFill>
                <a:latin typeface="Playfair Display"/>
                <a:ea typeface="Playfair Display"/>
                <a:cs typeface="Playfair Display"/>
                <a:sym typeface="Playfair Display"/>
              </a:rPr>
              <a:t>L360 Truck Load</a:t>
            </a:r>
            <a:endParaRPr/>
          </a:p>
        </p:txBody>
      </p:sp>
      <p:sp>
        <p:nvSpPr>
          <p:cNvPr id="284" name="Google Shape;284;p29"/>
          <p:cNvSpPr txBox="1"/>
          <p:nvPr/>
        </p:nvSpPr>
        <p:spPr>
          <a:xfrm>
            <a:off x="762000" y="1724025"/>
            <a:ext cx="5095875" cy="109716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El eslabón final que materializa la promesa de venta. Independientemente del canal de origen (Route, TMK), los pedidos que requieren distribución centralizada convergen aquí.</a:t>
            </a:r>
            <a:endParaRPr/>
          </a:p>
        </p:txBody>
      </p:sp>
      <p:sp>
        <p:nvSpPr>
          <p:cNvPr id="285" name="Google Shape;285;p29"/>
          <p:cNvSpPr txBox="1"/>
          <p:nvPr/>
        </p:nvSpPr>
        <p:spPr>
          <a:xfrm>
            <a:off x="762000" y="2964060"/>
            <a:ext cx="5095875" cy="27429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350" b="1" i="0" u="none" strike="noStrike" cap="none">
                <a:solidFill>
                  <a:srgbClr val="334155"/>
                </a:solidFill>
                <a:latin typeface="Inter"/>
                <a:ea typeface="Inter"/>
                <a:cs typeface="Inter"/>
                <a:sym typeface="Inter"/>
              </a:rPr>
              <a:t>Beneficios Clave:</a:t>
            </a:r>
            <a:endParaRPr/>
          </a:p>
        </p:txBody>
      </p:sp>
      <p:sp>
        <p:nvSpPr>
          <p:cNvPr id="286" name="Google Shape;286;p29"/>
          <p:cNvSpPr txBox="1"/>
          <p:nvPr/>
        </p:nvSpPr>
        <p:spPr>
          <a:xfrm>
            <a:off x="1047750" y="3532673"/>
            <a:ext cx="95250" cy="27622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a:t>
            </a:r>
            <a:endParaRPr/>
          </a:p>
        </p:txBody>
      </p:sp>
      <p:sp>
        <p:nvSpPr>
          <p:cNvPr id="287" name="Google Shape;287;p29"/>
          <p:cNvSpPr txBox="1"/>
          <p:nvPr/>
        </p:nvSpPr>
        <p:spPr>
          <a:xfrm>
            <a:off x="1143000" y="3533626"/>
            <a:ext cx="4714875" cy="274290"/>
          </a:xfrm>
          <a:prstGeom prst="rect">
            <a:avLst/>
          </a:prstGeom>
          <a:noFill/>
          <a:ln>
            <a:noFill/>
          </a:ln>
        </p:spPr>
        <p:txBody>
          <a:bodyPr spcFirstLastPara="1" wrap="square" lIns="9525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Optimización de cubicaje y carga vehicular.</a:t>
            </a:r>
            <a:endParaRPr/>
          </a:p>
        </p:txBody>
      </p:sp>
      <p:sp>
        <p:nvSpPr>
          <p:cNvPr id="288" name="Google Shape;288;p29"/>
          <p:cNvSpPr txBox="1"/>
          <p:nvPr/>
        </p:nvSpPr>
        <p:spPr>
          <a:xfrm>
            <a:off x="1047750" y="3902213"/>
            <a:ext cx="95250" cy="27622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a:t>
            </a:r>
            <a:endParaRPr/>
          </a:p>
        </p:txBody>
      </p:sp>
      <p:sp>
        <p:nvSpPr>
          <p:cNvPr id="289" name="Google Shape;289;p29"/>
          <p:cNvSpPr txBox="1"/>
          <p:nvPr/>
        </p:nvSpPr>
        <p:spPr>
          <a:xfrm>
            <a:off x="1143000" y="3903166"/>
            <a:ext cx="4714875" cy="274290"/>
          </a:xfrm>
          <a:prstGeom prst="rect">
            <a:avLst/>
          </a:prstGeom>
          <a:noFill/>
          <a:ln>
            <a:noFill/>
          </a:ln>
        </p:spPr>
        <p:txBody>
          <a:bodyPr spcFirstLastPara="1" wrap="square" lIns="9525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Planificación de rutas eficientes (Routing/Dispatch).</a:t>
            </a:r>
            <a:endParaRPr/>
          </a:p>
        </p:txBody>
      </p:sp>
      <p:sp>
        <p:nvSpPr>
          <p:cNvPr id="290" name="Google Shape;290;p29"/>
          <p:cNvSpPr txBox="1"/>
          <p:nvPr/>
        </p:nvSpPr>
        <p:spPr>
          <a:xfrm>
            <a:off x="1047750" y="4271754"/>
            <a:ext cx="95250" cy="27622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a:t>
            </a:r>
            <a:endParaRPr/>
          </a:p>
        </p:txBody>
      </p:sp>
      <p:sp>
        <p:nvSpPr>
          <p:cNvPr id="291" name="Google Shape;291;p29"/>
          <p:cNvSpPr txBox="1"/>
          <p:nvPr/>
        </p:nvSpPr>
        <p:spPr>
          <a:xfrm>
            <a:off x="1143000" y="4272706"/>
            <a:ext cx="4714875" cy="274290"/>
          </a:xfrm>
          <a:prstGeom prst="rect">
            <a:avLst/>
          </a:prstGeom>
          <a:noFill/>
          <a:ln>
            <a:noFill/>
          </a:ln>
        </p:spPr>
        <p:txBody>
          <a:bodyPr spcFirstLastPara="1" wrap="square" lIns="95250" tIns="0" rIns="0" bIns="0" anchor="t" anchorCtr="0">
            <a:spAutoFit/>
          </a:bodyPr>
          <a:lstStyle/>
          <a:p>
            <a:pPr marL="0" marR="0" lvl="0" indent="0" algn="l" rtl="0">
              <a:lnSpc>
                <a:spcPct val="160000"/>
              </a:lnSpc>
              <a:spcBef>
                <a:spcPts val="0"/>
              </a:spcBef>
              <a:spcAft>
                <a:spcPts val="0"/>
              </a:spcAft>
              <a:buNone/>
            </a:pPr>
            <a:r>
              <a:rPr lang="en-US" sz="1350" b="0" i="0" u="none" strike="noStrike" cap="none">
                <a:solidFill>
                  <a:srgbClr val="334155"/>
                </a:solidFill>
                <a:latin typeface="Inter"/>
                <a:ea typeface="Inter"/>
                <a:cs typeface="Inter"/>
                <a:sym typeface="Inter"/>
              </a:rPr>
              <a:t>Trazabilidad de entrega (Proof of Delivery).</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95"/>
        <p:cNvGrpSpPr/>
        <p:nvPr/>
      </p:nvGrpSpPr>
      <p:grpSpPr>
        <a:xfrm>
          <a:off x="0" y="0"/>
          <a:ext cx="0" cy="0"/>
          <a:chOff x="0" y="0"/>
          <a:chExt cx="0" cy="0"/>
        </a:xfrm>
      </p:grpSpPr>
      <p:pic>
        <p:nvPicPr>
          <p:cNvPr id="296" name="Google Shape;296;p30" descr="image.png"/>
          <p:cNvPicPr preferRelativeResize="0"/>
          <p:nvPr/>
        </p:nvPicPr>
        <p:blipFill rotWithShape="1">
          <a:blip r:embed="rId3">
            <a:alphaModFix/>
          </a:blip>
          <a:srcRect/>
          <a:stretch/>
        </p:blipFill>
        <p:spPr>
          <a:xfrm>
            <a:off x="762000" y="1493639"/>
            <a:ext cx="10668000" cy="4870995"/>
          </a:xfrm>
          <a:prstGeom prst="rect">
            <a:avLst/>
          </a:prstGeom>
          <a:noFill/>
          <a:ln>
            <a:noFill/>
          </a:ln>
        </p:spPr>
      </p:pic>
      <p:sp>
        <p:nvSpPr>
          <p:cNvPr id="297" name="Google Shape;297;p30"/>
          <p:cNvSpPr txBox="1"/>
          <p:nvPr/>
        </p:nvSpPr>
        <p:spPr>
          <a:xfrm>
            <a:off x="762000" y="493514"/>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Sinergia del Ecosistema Integrado</a:t>
            </a:r>
            <a:endParaRPr/>
          </a:p>
        </p:txBody>
      </p:sp>
      <p:sp>
        <p:nvSpPr>
          <p:cNvPr id="298" name="Google Shape;298;p30"/>
          <p:cNvSpPr/>
          <p:nvPr/>
        </p:nvSpPr>
        <p:spPr>
          <a:xfrm>
            <a:off x="762000" y="1198364"/>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99" name="Google Shape;299;p30"/>
          <p:cNvSpPr txBox="1"/>
          <p:nvPr/>
        </p:nvSpPr>
        <p:spPr>
          <a:xfrm>
            <a:off x="940025" y="5162650"/>
            <a:ext cx="10668000" cy="1205100"/>
          </a:xfrm>
          <a:prstGeom prst="rect">
            <a:avLst/>
          </a:prstGeom>
          <a:noFill/>
          <a:ln>
            <a:noFill/>
          </a:ln>
        </p:spPr>
        <p:txBody>
          <a:bodyPr spcFirstLastPara="1" wrap="square" lIns="0" tIns="0" rIns="0" bIns="0" anchor="t" anchorCtr="0">
            <a:spAutoFit/>
          </a:bodyPr>
          <a:lstStyle/>
          <a:p>
            <a:pPr marL="0" marR="0" lvl="0" indent="0" algn="ctr" rtl="0">
              <a:lnSpc>
                <a:spcPct val="160000"/>
              </a:lnSpc>
              <a:spcBef>
                <a:spcPts val="0"/>
              </a:spcBef>
              <a:spcAft>
                <a:spcPts val="0"/>
              </a:spcAft>
              <a:buNone/>
            </a:pPr>
            <a:r>
              <a:rPr lang="en-US" sz="1350" b="0" i="1" u="none" strike="noStrike" cap="none">
                <a:solidFill>
                  <a:srgbClr val="334155"/>
                </a:solidFill>
                <a:latin typeface="Inter"/>
                <a:ea typeface="Inter"/>
                <a:cs typeface="Inter"/>
                <a:sym typeface="Inter"/>
              </a:rPr>
              <a:t>El valor </a:t>
            </a:r>
            <a:r>
              <a:rPr lang="en-US" sz="1350" i="1">
                <a:solidFill>
                  <a:srgbClr val="334155"/>
                </a:solidFill>
                <a:latin typeface="Inter"/>
                <a:ea typeface="Inter"/>
                <a:cs typeface="Inter"/>
                <a:sym typeface="Inter"/>
              </a:rPr>
              <a:t>agregado </a:t>
            </a:r>
            <a:r>
              <a:rPr lang="en-US" sz="1350" b="0" i="1" u="none" strike="noStrike" cap="none">
                <a:solidFill>
                  <a:srgbClr val="334155"/>
                </a:solidFill>
                <a:latin typeface="Inter"/>
                <a:ea typeface="Inter"/>
                <a:cs typeface="Inter"/>
                <a:sym typeface="Inter"/>
              </a:rPr>
              <a:t> de Logistika360° no reside en los módulos individuales, sino en el flujo de información ininterrumpido soportado po</a:t>
            </a:r>
            <a:r>
              <a:rPr lang="en-US" sz="1350" i="1">
                <a:solidFill>
                  <a:srgbClr val="334155"/>
                </a:solidFill>
                <a:latin typeface="Inter"/>
                <a:ea typeface="Inter"/>
                <a:cs typeface="Inter"/>
                <a:sym typeface="Inter"/>
              </a:rPr>
              <a:t>r un equipo de expertos en logistica y sistemas</a:t>
            </a:r>
            <a:r>
              <a:rPr lang="en-US" sz="1350" b="0" i="1" u="none" strike="noStrike" cap="none">
                <a:solidFill>
                  <a:srgbClr val="334155"/>
                </a:solidFill>
                <a:latin typeface="Inter"/>
                <a:ea typeface="Inter"/>
                <a:cs typeface="Inter"/>
                <a:sym typeface="Inter"/>
              </a:rPr>
              <a:t>. </a:t>
            </a:r>
            <a:endParaRPr sz="1350" b="0" i="1" u="none" strike="noStrike" cap="none">
              <a:solidFill>
                <a:srgbClr val="334155"/>
              </a:solidFill>
              <a:latin typeface="Inter"/>
              <a:ea typeface="Inter"/>
              <a:cs typeface="Inter"/>
              <a:sym typeface="Inter"/>
            </a:endParaRPr>
          </a:p>
          <a:p>
            <a:pPr marL="0" marR="0" lvl="0" indent="0" algn="ctr" rtl="0">
              <a:lnSpc>
                <a:spcPct val="160000"/>
              </a:lnSpc>
              <a:spcBef>
                <a:spcPts val="0"/>
              </a:spcBef>
              <a:spcAft>
                <a:spcPts val="0"/>
              </a:spcAft>
              <a:buNone/>
            </a:pPr>
            <a:r>
              <a:rPr lang="en-US" sz="1350" b="0" i="1" u="none" strike="noStrike" cap="none">
                <a:solidFill>
                  <a:srgbClr val="334155"/>
                </a:solidFill>
                <a:latin typeface="Inter"/>
                <a:ea typeface="Inter"/>
                <a:cs typeface="Inter"/>
                <a:sym typeface="Inter"/>
              </a:rPr>
              <a:t>Un abastecimiento asertivo permite una operación de almacén fluida, lo que a su vez garantiza una alta tasa de cumplimiento (Fill Rate) en las ventas.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03"/>
        <p:cNvGrpSpPr/>
        <p:nvPr/>
      </p:nvGrpSpPr>
      <p:grpSpPr>
        <a:xfrm>
          <a:off x="0" y="0"/>
          <a:ext cx="0" cy="0"/>
          <a:chOff x="0" y="0"/>
          <a:chExt cx="0" cy="0"/>
        </a:xfrm>
      </p:grpSpPr>
      <p:sp>
        <p:nvSpPr>
          <p:cNvPr id="304" name="Google Shape;304;p31"/>
          <p:cNvSpPr txBox="1"/>
          <p:nvPr/>
        </p:nvSpPr>
        <p:spPr>
          <a:xfrm>
            <a:off x="762000" y="152995"/>
            <a:ext cx="11201400" cy="571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0" i="0" u="none" strike="noStrike" cap="none">
                <a:solidFill>
                  <a:srgbClr val="0F172A"/>
                </a:solidFill>
                <a:latin typeface="Playfair Display SemiBold"/>
                <a:ea typeface="Playfair Display SemiBold"/>
                <a:cs typeface="Playfair Display SemiBold"/>
                <a:sym typeface="Playfair Display SemiBold"/>
              </a:rPr>
              <a:t>Resumen Ejecutivo de Módulos</a:t>
            </a:r>
            <a:endParaRPr/>
          </a:p>
        </p:txBody>
      </p:sp>
      <p:sp>
        <p:nvSpPr>
          <p:cNvPr id="305" name="Google Shape;305;p31"/>
          <p:cNvSpPr/>
          <p:nvPr/>
        </p:nvSpPr>
        <p:spPr>
          <a:xfrm>
            <a:off x="762000" y="857845"/>
            <a:ext cx="10668000" cy="9525"/>
          </a:xfrm>
          <a:prstGeom prst="rect">
            <a:avLst/>
          </a:prstGeom>
          <a:solidFill>
            <a:srgbClr val="CBD5E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aphicFrame>
        <p:nvGraphicFramePr>
          <p:cNvPr id="306" name="Google Shape;306;p31"/>
          <p:cNvGraphicFramePr/>
          <p:nvPr/>
        </p:nvGraphicFramePr>
        <p:xfrm>
          <a:off x="762000" y="1153120"/>
          <a:ext cx="3000000" cy="3000000"/>
        </p:xfrm>
        <a:graphic>
          <a:graphicData uri="http://schemas.openxmlformats.org/drawingml/2006/table">
            <a:tbl>
              <a:tblPr firstRow="1" bandRow="1">
                <a:noFill/>
                <a:tableStyleId>{2EEA538A-A8BF-4B4B-A284-BAEAF0EDE6B3}</a:tableStyleId>
              </a:tblPr>
              <a:tblGrid>
                <a:gridCol w="1656600">
                  <a:extLst>
                    <a:ext uri="{9D8B030D-6E8A-4147-A177-3AD203B41FA5}">
                      <a16:colId xmlns:a16="http://schemas.microsoft.com/office/drawing/2014/main" val="20000"/>
                    </a:ext>
                  </a:extLst>
                </a:gridCol>
                <a:gridCol w="2417850">
                  <a:extLst>
                    <a:ext uri="{9D8B030D-6E8A-4147-A177-3AD203B41FA5}">
                      <a16:colId xmlns:a16="http://schemas.microsoft.com/office/drawing/2014/main" val="20001"/>
                    </a:ext>
                  </a:extLst>
                </a:gridCol>
                <a:gridCol w="6593525">
                  <a:extLst>
                    <a:ext uri="{9D8B030D-6E8A-4147-A177-3AD203B41FA5}">
                      <a16:colId xmlns:a16="http://schemas.microsoft.com/office/drawing/2014/main" val="20002"/>
                    </a:ext>
                  </a:extLst>
                </a:gridCol>
              </a:tblGrid>
              <a:tr h="616875">
                <a:tc>
                  <a:txBody>
                    <a:bodyPr/>
                    <a:lstStyle/>
                    <a:p>
                      <a:pPr marL="0" marR="0" lvl="0" indent="0" algn="l" rtl="0">
                        <a:spcBef>
                          <a:spcPts val="0"/>
                        </a:spcBef>
                        <a:spcAft>
                          <a:spcPts val="0"/>
                        </a:spcAft>
                        <a:buNone/>
                      </a:pPr>
                      <a:r>
                        <a:rPr lang="en-US" sz="1200" b="0" i="0" u="none" strike="noStrike" cap="none">
                          <a:solidFill>
                            <a:srgbClr val="0F172A"/>
                          </a:solidFill>
                          <a:latin typeface="Inter SemiBold"/>
                          <a:ea typeface="Inter SemiBold"/>
                          <a:cs typeface="Inter SemiBold"/>
                          <a:sym typeface="Inter SemiBold"/>
                        </a:rPr>
                        <a:t>Fase</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8FAFC"/>
                    </a:solidFill>
                  </a:tcPr>
                </a:tc>
                <a:tc>
                  <a:txBody>
                    <a:bodyPr/>
                    <a:lstStyle/>
                    <a:p>
                      <a:pPr marL="0" marR="0" lvl="0" indent="0" algn="l" rtl="0">
                        <a:spcBef>
                          <a:spcPts val="0"/>
                        </a:spcBef>
                        <a:spcAft>
                          <a:spcPts val="0"/>
                        </a:spcAft>
                        <a:buNone/>
                      </a:pPr>
                      <a:r>
                        <a:rPr lang="en-US" sz="1200" b="0" i="0" u="none" strike="noStrike" cap="none">
                          <a:solidFill>
                            <a:srgbClr val="0F172A"/>
                          </a:solidFill>
                          <a:latin typeface="Inter SemiBold"/>
                          <a:ea typeface="Inter SemiBold"/>
                          <a:cs typeface="Inter SemiBold"/>
                          <a:sym typeface="Inter SemiBold"/>
                        </a:rPr>
                        <a:t>Módulo L360</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8FAFC"/>
                    </a:solidFill>
                  </a:tcPr>
                </a:tc>
                <a:tc>
                  <a:txBody>
                    <a:bodyPr/>
                    <a:lstStyle/>
                    <a:p>
                      <a:pPr marL="0" marR="0" lvl="0" indent="0" algn="l" rtl="0">
                        <a:spcBef>
                          <a:spcPts val="0"/>
                        </a:spcBef>
                        <a:spcAft>
                          <a:spcPts val="0"/>
                        </a:spcAft>
                        <a:buNone/>
                      </a:pPr>
                      <a:r>
                        <a:rPr lang="en-US" sz="1200" b="0" i="0" u="none" strike="noStrike" cap="none">
                          <a:solidFill>
                            <a:srgbClr val="0F172A"/>
                          </a:solidFill>
                          <a:latin typeface="Inter SemiBold"/>
                          <a:ea typeface="Inter SemiBold"/>
                          <a:cs typeface="Inter SemiBold"/>
                          <a:sym typeface="Inter SemiBold"/>
                        </a:rPr>
                        <a:t>Objetivo de Negocio (KPI Impactado)</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8FAFC"/>
                    </a:solidFill>
                  </a:tcPr>
                </a:tc>
                <a:extLst>
                  <a:ext uri="{0D108BD9-81ED-4DB2-BD59-A6C34878D82A}">
                    <a16:rowId xmlns:a16="http://schemas.microsoft.com/office/drawing/2014/main" val="10000"/>
                  </a:ext>
                </a:extLst>
              </a:tr>
              <a:tr h="616875">
                <a:tc>
                  <a:txBody>
                    <a:bodyPr/>
                    <a:lstStyle/>
                    <a:p>
                      <a:pPr marL="0" marR="0" lvl="0" indent="0" algn="l" rtl="0">
                        <a:spcBef>
                          <a:spcPts val="0"/>
                        </a:spcBef>
                        <a:spcAft>
                          <a:spcPts val="0"/>
                        </a:spcAft>
                        <a:buNone/>
                      </a:pPr>
                      <a:r>
                        <a:rPr lang="en-US" sz="1350" b="1" i="0" u="none" strike="noStrike" cap="none">
                          <a:solidFill>
                            <a:srgbClr val="334155"/>
                          </a:solidFill>
                          <a:latin typeface="Inter"/>
                          <a:ea typeface="Inter"/>
                          <a:cs typeface="Inter"/>
                          <a:sym typeface="Inter"/>
                        </a:rPr>
                        <a:t>Inbound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Refill</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Optimización de Capital de Trabajo / Reducción de Stockouts</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16875">
                <a:tc>
                  <a:txBody>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Inbound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strike="noStrike" cap="none">
                          <a:solidFill>
                            <a:srgbClr val="334155"/>
                          </a:solidFill>
                          <a:latin typeface="Inter"/>
                          <a:ea typeface="Inter"/>
                          <a:cs typeface="Inter"/>
                          <a:sym typeface="Inter"/>
                        </a:rPr>
                        <a:t>Lead Time de Proveedores / Control de Presupuesto</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16875">
                <a:tc>
                  <a:txBody>
                    <a:bodyPr/>
                    <a:lstStyle/>
                    <a:p>
                      <a:pPr marL="0" marR="0" lvl="0" indent="0" algn="l" rtl="0">
                        <a:spcBef>
                          <a:spcPts val="0"/>
                        </a:spcBef>
                        <a:spcAft>
                          <a:spcPts val="0"/>
                        </a:spcAft>
                        <a:buNone/>
                      </a:pPr>
                      <a:r>
                        <a:rPr lang="en-US" sz="1350" b="1" i="0" u="none">
                          <a:solidFill>
                            <a:srgbClr val="334155"/>
                          </a:solidFill>
                          <a:latin typeface="Inter"/>
                          <a:ea typeface="Inter"/>
                          <a:cs typeface="Inter"/>
                          <a:sym typeface="Inter"/>
                        </a:rPr>
                        <a:t>Warehouse</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Stock Locator</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Precisión de Inventario (IRA) / Utilización del Espacio</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16875">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Store / Advanced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Productividad Laboral / Tiempo de Ciclo de Pedido</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16875">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Quiz</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Reducción de Mermas / Cumplimiento Normativo (Compliance)</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16875">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Approvals</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Tiempo de Resolución de Excepciones</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16875">
                <a:tc>
                  <a:txBody>
                    <a:bodyPr/>
                    <a:lstStyle/>
                    <a:p>
                      <a:pPr marL="0" marR="0" lvl="0" indent="0" algn="l" rtl="0">
                        <a:spcBef>
                          <a:spcPts val="0"/>
                        </a:spcBef>
                        <a:spcAft>
                          <a:spcPts val="0"/>
                        </a:spcAft>
                        <a:buNone/>
                      </a:pPr>
                      <a:r>
                        <a:rPr lang="en-US" sz="1350" b="1" i="0" u="none">
                          <a:solidFill>
                            <a:srgbClr val="334155"/>
                          </a:solidFill>
                          <a:latin typeface="Inter"/>
                          <a:ea typeface="Inter"/>
                          <a:cs typeface="Inter"/>
                          <a:sym typeface="Inter"/>
                        </a:rPr>
                        <a:t>Outbound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Route / TMK / Clerk</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Crecimiento de Ingresos / Reducción del Costo de Servir</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r h="616875">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Truck Load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1350" b="0" i="0" u="none">
                          <a:solidFill>
                            <a:srgbClr val="334155"/>
                          </a:solidFill>
                          <a:latin typeface="Inter"/>
                          <a:ea typeface="Inter"/>
                          <a:cs typeface="Inter"/>
                          <a:sym typeface="Inter"/>
                        </a:rPr>
                        <a:t>On-Time Delivery (OTD) / Costo de Transporte por Unidad</a:t>
                      </a:r>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307" name="Google Shape;307;p31"/>
          <p:cNvSpPr/>
          <p:nvPr/>
        </p:nvSpPr>
        <p:spPr>
          <a:xfrm>
            <a:off x="762000" y="1681757"/>
            <a:ext cx="1656605"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08" name="Google Shape;308;p31"/>
          <p:cNvSpPr/>
          <p:nvPr/>
        </p:nvSpPr>
        <p:spPr>
          <a:xfrm>
            <a:off x="2418605" y="1681757"/>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09" name="Google Shape;309;p31"/>
          <p:cNvSpPr/>
          <p:nvPr/>
        </p:nvSpPr>
        <p:spPr>
          <a:xfrm>
            <a:off x="4836467" y="1681757"/>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0" name="Google Shape;310;p31"/>
          <p:cNvSpPr/>
          <p:nvPr/>
        </p:nvSpPr>
        <p:spPr>
          <a:xfrm>
            <a:off x="762000" y="2935188"/>
            <a:ext cx="1656605"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1" name="Google Shape;311;p31"/>
          <p:cNvSpPr/>
          <p:nvPr/>
        </p:nvSpPr>
        <p:spPr>
          <a:xfrm>
            <a:off x="2418605" y="2308473"/>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2" name="Google Shape;312;p31"/>
          <p:cNvSpPr/>
          <p:nvPr/>
        </p:nvSpPr>
        <p:spPr>
          <a:xfrm>
            <a:off x="4836467" y="2308473"/>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3" name="Google Shape;313;p31"/>
          <p:cNvSpPr/>
          <p:nvPr/>
        </p:nvSpPr>
        <p:spPr>
          <a:xfrm>
            <a:off x="2418605" y="2935188"/>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4" name="Google Shape;314;p31"/>
          <p:cNvSpPr/>
          <p:nvPr/>
        </p:nvSpPr>
        <p:spPr>
          <a:xfrm>
            <a:off x="4836467" y="2935188"/>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5" name="Google Shape;315;p31"/>
          <p:cNvSpPr/>
          <p:nvPr/>
        </p:nvSpPr>
        <p:spPr>
          <a:xfrm>
            <a:off x="762000" y="5442049"/>
            <a:ext cx="1656605"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6" name="Google Shape;316;p31"/>
          <p:cNvSpPr/>
          <p:nvPr/>
        </p:nvSpPr>
        <p:spPr>
          <a:xfrm>
            <a:off x="2418605" y="3561903"/>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7" name="Google Shape;317;p31"/>
          <p:cNvSpPr/>
          <p:nvPr/>
        </p:nvSpPr>
        <p:spPr>
          <a:xfrm>
            <a:off x="4836467" y="3561903"/>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8" name="Google Shape;318;p31"/>
          <p:cNvSpPr/>
          <p:nvPr/>
        </p:nvSpPr>
        <p:spPr>
          <a:xfrm>
            <a:off x="2418605" y="4188618"/>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19" name="Google Shape;319;p31"/>
          <p:cNvSpPr/>
          <p:nvPr/>
        </p:nvSpPr>
        <p:spPr>
          <a:xfrm>
            <a:off x="4836467" y="4188618"/>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0" name="Google Shape;320;p31"/>
          <p:cNvSpPr/>
          <p:nvPr/>
        </p:nvSpPr>
        <p:spPr>
          <a:xfrm>
            <a:off x="2418605" y="4815333"/>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1" name="Google Shape;321;p31"/>
          <p:cNvSpPr/>
          <p:nvPr/>
        </p:nvSpPr>
        <p:spPr>
          <a:xfrm>
            <a:off x="4836467" y="4815333"/>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2" name="Google Shape;322;p31"/>
          <p:cNvSpPr/>
          <p:nvPr/>
        </p:nvSpPr>
        <p:spPr>
          <a:xfrm>
            <a:off x="2418605" y="5442049"/>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3" name="Google Shape;323;p31"/>
          <p:cNvSpPr/>
          <p:nvPr/>
        </p:nvSpPr>
        <p:spPr>
          <a:xfrm>
            <a:off x="4836467" y="5442049"/>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4" name="Google Shape;324;p31"/>
          <p:cNvSpPr/>
          <p:nvPr/>
        </p:nvSpPr>
        <p:spPr>
          <a:xfrm>
            <a:off x="762000" y="6690717"/>
            <a:ext cx="1656605"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5" name="Google Shape;325;p31"/>
          <p:cNvSpPr/>
          <p:nvPr/>
        </p:nvSpPr>
        <p:spPr>
          <a:xfrm>
            <a:off x="2418605" y="6068764"/>
            <a:ext cx="2417861"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326" name="Google Shape;326;p31"/>
          <p:cNvSpPr/>
          <p:nvPr/>
        </p:nvSpPr>
        <p:spPr>
          <a:xfrm>
            <a:off x="4836467" y="6068764"/>
            <a:ext cx="65935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30"/>
        <p:cNvGrpSpPr/>
        <p:nvPr/>
      </p:nvGrpSpPr>
      <p:grpSpPr>
        <a:xfrm>
          <a:off x="0" y="0"/>
          <a:ext cx="0" cy="0"/>
          <a:chOff x="0" y="0"/>
          <a:chExt cx="0" cy="0"/>
        </a:xfrm>
      </p:grpSpPr>
      <p:sp>
        <p:nvSpPr>
          <p:cNvPr id="331" name="Google Shape;331;p32"/>
          <p:cNvSpPr txBox="1"/>
          <p:nvPr/>
        </p:nvSpPr>
        <p:spPr>
          <a:xfrm>
            <a:off x="495300" y="2569815"/>
            <a:ext cx="11201400" cy="101917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000" b="1" i="0" u="none" strike="noStrike" cap="none">
                <a:solidFill>
                  <a:srgbClr val="0F172A"/>
                </a:solidFill>
                <a:latin typeface="Playfair Display"/>
                <a:ea typeface="Playfair Display"/>
                <a:cs typeface="Playfair Display"/>
                <a:sym typeface="Playfair Display"/>
              </a:rPr>
              <a:t>Siguientes Pasos</a:t>
            </a:r>
            <a:endParaRPr/>
          </a:p>
        </p:txBody>
      </p:sp>
      <p:sp>
        <p:nvSpPr>
          <p:cNvPr id="332" name="Google Shape;332;p32"/>
          <p:cNvSpPr txBox="1"/>
          <p:nvPr/>
        </p:nvSpPr>
        <p:spPr>
          <a:xfrm>
            <a:off x="762000" y="3779490"/>
            <a:ext cx="10668000" cy="365670"/>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0" i="0" u="none" strike="noStrike" cap="none">
                <a:solidFill>
                  <a:srgbClr val="334155"/>
                </a:solidFill>
                <a:latin typeface="Inter"/>
                <a:ea typeface="Inter"/>
                <a:cs typeface="Inter"/>
                <a:sym typeface="Inter"/>
              </a:rPr>
              <a:t>Análisis de brechas operativas y plan de implementación a medida.</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36"/>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1247</Words>
  <Application>Microsoft Office PowerPoint</Application>
  <PresentationFormat>Panorámica</PresentationFormat>
  <Paragraphs>122</Paragraphs>
  <Slides>21</Slides>
  <Notes>21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21</vt:i4>
      </vt:variant>
    </vt:vector>
  </HeadingPairs>
  <TitlesOfParts>
    <vt:vector size="29" baseType="lpstr">
      <vt:lpstr>Inter SemiBold</vt:lpstr>
      <vt:lpstr>Calibri</vt:lpstr>
      <vt:lpstr>Inter</vt:lpstr>
      <vt:lpstr>Playfair Display SemiBold</vt:lpstr>
      <vt:lpstr>Playfair Display</vt:lpstr>
      <vt:lpstr>Inter Light</vt:lpstr>
      <vt:lpstr>Arial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winnier monterroso</cp:lastModifiedBy>
  <cp:revision>1</cp:revision>
  <dcterms:modified xsi:type="dcterms:W3CDTF">2026-07-28T14:33:29Z</dcterms:modified>
</cp:coreProperties>
</file>